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  <Override PartName="/ppt/charts/colors4.xml" ContentType="application/vnd.ms-office.chartcolorstyle+xml"/>
  <Override PartName="/ppt/charts/style4.xml" ContentType="application/vnd.ms-office.chartstyle+xml"/>
  <Override PartName="/ppt/charts/colors5.xml" ContentType="application/vnd.ms-office.chartcolorstyle+xml"/>
  <Override PartName="/ppt/charts/style5.xml" ContentType="application/vnd.ms-office.chartstyle+xml"/>
  <Override PartName="/ppt/charts/colors6.xml" ContentType="application/vnd.ms-office.chartcolorstyle+xml"/>
  <Override PartName="/ppt/charts/style6.xml" ContentType="application/vnd.ms-office.chartstyle+xml"/>
  <Override PartName="/ppt/charts/colors7.xml" ContentType="application/vnd.ms-office.chartcolorstyle+xml"/>
  <Override PartName="/ppt/charts/style7.xml" ContentType="application/vnd.ms-office.chartstyle+xml"/>
  <Override PartName="/ppt/charts/colors8.xml" ContentType="application/vnd.ms-office.chartcolorstyle+xml"/>
  <Override PartName="/ppt/charts/style8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8"/>
  </p:notesMasterIdLst>
  <p:handoutMasterIdLst>
    <p:handoutMasterId r:id="rId39"/>
  </p:handoutMasterIdLst>
  <p:sldIdLst>
    <p:sldId id="257" r:id="rId5"/>
    <p:sldId id="275" r:id="rId6"/>
    <p:sldId id="286" r:id="rId7"/>
    <p:sldId id="305" r:id="rId8"/>
    <p:sldId id="284" r:id="rId9"/>
    <p:sldId id="285" r:id="rId10"/>
    <p:sldId id="287" r:id="rId11"/>
    <p:sldId id="288" r:id="rId12"/>
    <p:sldId id="289" r:id="rId13"/>
    <p:sldId id="290" r:id="rId14"/>
    <p:sldId id="291" r:id="rId15"/>
    <p:sldId id="294" r:id="rId16"/>
    <p:sldId id="297" r:id="rId17"/>
    <p:sldId id="295" r:id="rId18"/>
    <p:sldId id="298" r:id="rId19"/>
    <p:sldId id="296" r:id="rId20"/>
    <p:sldId id="307" r:id="rId21"/>
    <p:sldId id="300" r:id="rId22"/>
    <p:sldId id="299" r:id="rId23"/>
    <p:sldId id="311" r:id="rId24"/>
    <p:sldId id="312" r:id="rId25"/>
    <p:sldId id="328" r:id="rId26"/>
    <p:sldId id="314" r:id="rId27"/>
    <p:sldId id="325" r:id="rId28"/>
    <p:sldId id="315" r:id="rId29"/>
    <p:sldId id="316" r:id="rId30"/>
    <p:sldId id="330" r:id="rId31"/>
    <p:sldId id="317" r:id="rId32"/>
    <p:sldId id="326" r:id="rId33"/>
    <p:sldId id="319" r:id="rId34"/>
    <p:sldId id="320" r:id="rId35"/>
    <p:sldId id="318" r:id="rId36"/>
    <p:sldId id="324" r:id="rId37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0" autoAdjust="0"/>
    <p:restoredTop sz="94364" autoAdjust="0"/>
  </p:normalViewPr>
  <p:slideViewPr>
    <p:cSldViewPr>
      <p:cViewPr>
        <p:scale>
          <a:sx n="105" d="100"/>
          <a:sy n="105" d="100"/>
        </p:scale>
        <p:origin x="-78" y="-25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06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0" d="100"/>
          <a:sy n="90" d="100"/>
        </p:scale>
        <p:origin x="377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Hoja_de_c_lculo_de_Microsoft_Excel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Hoja_de_c_lculo_de_Microsoft_Excel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Hoja_de_c_lculo_de_Microsoft_Excel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Hoja_de_c_lculo_de_Microsoft_Excel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Hoja_de_c_lculo_de_Microsoft_Excel5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package" Target="../embeddings/Hoja_de_c_lculo_de_Microsoft_Excel6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package" Target="../embeddings/Hoja_de_c_lculo_de_Microsoft_Excel7.xlsx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2" Type="http://schemas.microsoft.com/office/2011/relationships/chartColorStyle" Target="colors8.xml"/><Relationship Id="rId1" Type="http://schemas.openxmlformats.org/officeDocument/2006/relationships/package" Target="../embeddings/Hoja_de_c_lculo_de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AR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es-A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Avanzado</c:v>
                </c:pt>
                <c:pt idx="1">
                  <c:v>Satisfactorio</c:v>
                </c:pt>
                <c:pt idx="2">
                  <c:v>Básico</c:v>
                </c:pt>
                <c:pt idx="3">
                  <c:v>Por debajo del Básico</c:v>
                </c:pt>
              </c:strCache>
            </c:strRef>
          </c:cat>
          <c:val>
            <c:numRef>
              <c:f>Hoja1!$B$2:$B$5</c:f>
              <c:numCache>
                <c:formatCode>0.00%</c:formatCode>
                <c:ptCount val="4"/>
                <c:pt idx="0">
                  <c:v>0.17599999999999999</c:v>
                </c:pt>
                <c:pt idx="1">
                  <c:v>0.48199999999999998</c:v>
                </c:pt>
                <c:pt idx="2">
                  <c:v>0.193</c:v>
                </c:pt>
                <c:pt idx="3">
                  <c:v>0.14899999999999999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187-4DE8-85C1-3147BF63A04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3413504"/>
        <c:axId val="43416192"/>
      </c:barChart>
      <c:catAx>
        <c:axId val="43413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s-AR"/>
          </a:p>
        </c:txPr>
        <c:crossAx val="43416192"/>
        <c:crosses val="autoZero"/>
        <c:auto val="1"/>
        <c:lblAlgn val="ctr"/>
        <c:lblOffset val="100"/>
        <c:noMultiLvlLbl val="0"/>
      </c:catAx>
      <c:valAx>
        <c:axId val="43416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s-AR"/>
          </a:p>
        </c:txPr>
        <c:crossAx val="43413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A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779160711466483E-2"/>
          <c:y val="0.13112154754791"/>
          <c:w val="0.77900366960062084"/>
          <c:h val="0.675279619524160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es-A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Hoja1!$A$2:$A$3</c:f>
              <c:strCache>
                <c:ptCount val="2"/>
                <c:pt idx="0">
                  <c:v>Avanzado - Satisfactorio</c:v>
                </c:pt>
                <c:pt idx="1">
                  <c:v>Básico - Por debajo del básico</c:v>
                </c:pt>
              </c:strCache>
            </c:strRef>
          </c:cat>
          <c:val>
            <c:numRef>
              <c:f>Hoja1!$B$2:$B$3</c:f>
              <c:numCache>
                <c:formatCode>0.00%</c:formatCode>
                <c:ptCount val="2"/>
                <c:pt idx="0">
                  <c:v>0.6</c:v>
                </c:pt>
                <c:pt idx="1">
                  <c:v>0.4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E8B-484B-A236-296EC798CFCE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Hoja1!$A$2:$A$3</c:f>
              <c:strCache>
                <c:ptCount val="2"/>
                <c:pt idx="0">
                  <c:v>Avanzado - Satisfactorio</c:v>
                </c:pt>
                <c:pt idx="1">
                  <c:v>Básico - Por debajo del básico</c:v>
                </c:pt>
              </c:strCache>
            </c:strRef>
          </c:cat>
          <c:val>
            <c:numRef>
              <c:f>Hoja1!$C$2:$C$3</c:f>
              <c:numCache>
                <c:formatCode>0.00%</c:formatCode>
                <c:ptCount val="2"/>
                <c:pt idx="0">
                  <c:v>0.65800000000000003</c:v>
                </c:pt>
                <c:pt idx="1">
                  <c:v>0.34200000000000003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99E-4354-BC0A-A271A7B0C60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5595264"/>
        <c:axId val="45597056"/>
      </c:barChart>
      <c:catAx>
        <c:axId val="45595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45597056"/>
        <c:crosses val="autoZero"/>
        <c:auto val="1"/>
        <c:lblAlgn val="ctr"/>
        <c:lblOffset val="100"/>
        <c:noMultiLvlLbl val="0"/>
      </c:catAx>
      <c:valAx>
        <c:axId val="45597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s-AR"/>
          </a:p>
        </c:txPr>
        <c:crossAx val="45595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AR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es-A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Avanzado</c:v>
                </c:pt>
                <c:pt idx="1">
                  <c:v>Satisfactorio</c:v>
                </c:pt>
                <c:pt idx="2">
                  <c:v>Básico</c:v>
                </c:pt>
                <c:pt idx="3">
                  <c:v>Por debajo del básico</c:v>
                </c:pt>
              </c:strCache>
            </c:strRef>
          </c:cat>
          <c:val>
            <c:numRef>
              <c:f>Hoja1!$B$2:$B$5</c:f>
              <c:numCache>
                <c:formatCode>0%</c:formatCode>
                <c:ptCount val="4"/>
                <c:pt idx="0" formatCode="0.00%">
                  <c:v>4.2000000000000003E-2</c:v>
                </c:pt>
                <c:pt idx="1">
                  <c:v>0.28999999999999998</c:v>
                </c:pt>
                <c:pt idx="2" formatCode="0.00%">
                  <c:v>0.28799999999999998</c:v>
                </c:pt>
                <c:pt idx="3">
                  <c:v>0.38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E64-4A40-97C2-B907A250474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5641728"/>
        <c:axId val="45644416"/>
      </c:barChart>
      <c:catAx>
        <c:axId val="45641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s-AR"/>
          </a:p>
        </c:txPr>
        <c:crossAx val="45644416"/>
        <c:crosses val="autoZero"/>
        <c:auto val="1"/>
        <c:lblAlgn val="ctr"/>
        <c:lblOffset val="100"/>
        <c:noMultiLvlLbl val="0"/>
      </c:catAx>
      <c:valAx>
        <c:axId val="45644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s-AR"/>
          </a:p>
        </c:txPr>
        <c:crossAx val="45641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s-A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A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Hoja1!$A$2:$A$3</c:f>
              <c:strCache>
                <c:ptCount val="2"/>
                <c:pt idx="0">
                  <c:v>Avanzado - Satisfactorio</c:v>
                </c:pt>
                <c:pt idx="1">
                  <c:v>Básico - Por debajo del básico</c:v>
                </c:pt>
              </c:strCache>
            </c:strRef>
          </c:cat>
          <c:val>
            <c:numRef>
              <c:f>Hoja1!$B$2:$B$3</c:f>
              <c:numCache>
                <c:formatCode>0.00%</c:formatCode>
                <c:ptCount val="2"/>
                <c:pt idx="0">
                  <c:v>0.30599999999999999</c:v>
                </c:pt>
                <c:pt idx="1">
                  <c:v>0.69399999999999995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DF2-44EC-821C-161F0C459533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Hoja1!$A$2:$A$3</c:f>
              <c:strCache>
                <c:ptCount val="2"/>
                <c:pt idx="0">
                  <c:v>Avanzado - Satisfactorio</c:v>
                </c:pt>
                <c:pt idx="1">
                  <c:v>Básico - Por debajo del básico</c:v>
                </c:pt>
              </c:strCache>
            </c:strRef>
          </c:cat>
          <c:val>
            <c:numRef>
              <c:f>Hoja1!$C$2:$C$3</c:f>
              <c:numCache>
                <c:formatCode>0.00%</c:formatCode>
                <c:ptCount val="2"/>
                <c:pt idx="0">
                  <c:v>0.33200000000000002</c:v>
                </c:pt>
                <c:pt idx="1">
                  <c:v>0.66800000000000004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DF2-44EC-821C-161F0C45953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5704704"/>
        <c:axId val="45706240"/>
      </c:barChart>
      <c:catAx>
        <c:axId val="45704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s-AR"/>
          </a:p>
        </c:txPr>
        <c:crossAx val="45706240"/>
        <c:crosses val="autoZero"/>
        <c:auto val="1"/>
        <c:lblAlgn val="ctr"/>
        <c:lblOffset val="100"/>
        <c:noMultiLvlLbl val="0"/>
      </c:catAx>
      <c:valAx>
        <c:axId val="45706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s-AR"/>
          </a:p>
        </c:txPr>
        <c:crossAx val="45704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AR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es-A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Avanzado</c:v>
                </c:pt>
                <c:pt idx="1">
                  <c:v>Satisfactorio</c:v>
                </c:pt>
                <c:pt idx="2">
                  <c:v>Básico</c:v>
                </c:pt>
                <c:pt idx="3">
                  <c:v>Por debajo del Básico</c:v>
                </c:pt>
              </c:strCache>
            </c:strRef>
          </c:cat>
          <c:val>
            <c:numRef>
              <c:f>Hoja1!$B$2:$B$5</c:f>
              <c:numCache>
                <c:formatCode>0.00%</c:formatCode>
                <c:ptCount val="4"/>
                <c:pt idx="0">
                  <c:v>0.185</c:v>
                </c:pt>
                <c:pt idx="1">
                  <c:v>0.48699999999999999</c:v>
                </c:pt>
                <c:pt idx="2">
                  <c:v>0.215</c:v>
                </c:pt>
                <c:pt idx="3">
                  <c:v>0.113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A2E-4654-BF3E-6F11849F239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6062208"/>
        <c:axId val="45745664"/>
      </c:barChart>
      <c:catAx>
        <c:axId val="46062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s-AR"/>
          </a:p>
        </c:txPr>
        <c:crossAx val="45745664"/>
        <c:crosses val="autoZero"/>
        <c:auto val="1"/>
        <c:lblAlgn val="ctr"/>
        <c:lblOffset val="100"/>
        <c:noMultiLvlLbl val="0"/>
      </c:catAx>
      <c:valAx>
        <c:axId val="45745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s-AR"/>
          </a:p>
        </c:txPr>
        <c:crossAx val="46062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latin typeface="+mj-lt"/>
        </a:defRPr>
      </a:pPr>
      <a:endParaRPr lang="es-A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A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ONE 2013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es-A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Hoja1!$A$2:$A$3</c:f>
              <c:strCache>
                <c:ptCount val="2"/>
                <c:pt idx="0">
                  <c:v>Avanzado - Satisfactorio</c:v>
                </c:pt>
                <c:pt idx="1">
                  <c:v>Básico - Por debajo del básico</c:v>
                </c:pt>
              </c:strCache>
            </c:strRef>
          </c:cat>
          <c:val>
            <c:numRef>
              <c:f>Hoja1!$B$2:$B$3</c:f>
              <c:numCache>
                <c:formatCode>0.00%</c:formatCode>
                <c:ptCount val="2"/>
                <c:pt idx="0">
                  <c:v>0.57099999999999995</c:v>
                </c:pt>
                <c:pt idx="1">
                  <c:v>0.42899999999999999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23F-4028-9F3E-DEA6A09E91F2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APRENDER 2017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es-A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Hoja1!$A$2:$A$3</c:f>
              <c:strCache>
                <c:ptCount val="2"/>
                <c:pt idx="0">
                  <c:v>Avanzado - Satisfactorio</c:v>
                </c:pt>
                <c:pt idx="1">
                  <c:v>Básico - Por debajo del básico</c:v>
                </c:pt>
              </c:strCache>
            </c:strRef>
          </c:cat>
          <c:val>
            <c:numRef>
              <c:f>Hoja1!$C$2:$C$3</c:f>
              <c:numCache>
                <c:formatCode>0.00%</c:formatCode>
                <c:ptCount val="2"/>
                <c:pt idx="0">
                  <c:v>0.67200000000000004</c:v>
                </c:pt>
                <c:pt idx="1">
                  <c:v>0.32800000000000001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23F-4028-9F3E-DEA6A09E91F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5896064"/>
        <c:axId val="45897600"/>
      </c:barChart>
      <c:catAx>
        <c:axId val="45896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s-AR"/>
          </a:p>
        </c:txPr>
        <c:crossAx val="45897600"/>
        <c:crosses val="autoZero"/>
        <c:auto val="1"/>
        <c:lblAlgn val="ctr"/>
        <c:lblOffset val="100"/>
        <c:noMultiLvlLbl val="0"/>
      </c:catAx>
      <c:valAx>
        <c:axId val="45897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s-AR"/>
          </a:p>
        </c:txPr>
        <c:crossAx val="45896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4851128114311971"/>
          <c:y val="0.17769594494953098"/>
          <c:w val="0.22868690265367092"/>
          <c:h val="0.1835084364610745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AR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Avanzado</c:v>
                </c:pt>
                <c:pt idx="1">
                  <c:v>Satisfactorio</c:v>
                </c:pt>
                <c:pt idx="2">
                  <c:v>Básico</c:v>
                </c:pt>
                <c:pt idx="3">
                  <c:v>Por debajo del básico</c:v>
                </c:pt>
              </c:strCache>
            </c:strRef>
          </c:cat>
          <c:val>
            <c:numRef>
              <c:f>Hoja1!$B$2:$B$5</c:f>
              <c:numCache>
                <c:formatCode>0.00%</c:formatCode>
                <c:ptCount val="4"/>
                <c:pt idx="0">
                  <c:v>0.28599999999999998</c:v>
                </c:pt>
                <c:pt idx="1">
                  <c:v>0.40899999999999997</c:v>
                </c:pt>
                <c:pt idx="2">
                  <c:v>0.191</c:v>
                </c:pt>
                <c:pt idx="3">
                  <c:v>0.114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D6B-4C01-85A6-3A812F6A7B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5988480"/>
        <c:axId val="45990272"/>
      </c:barChart>
      <c:catAx>
        <c:axId val="45988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45990272"/>
        <c:crosses val="autoZero"/>
        <c:auto val="1"/>
        <c:lblAlgn val="ctr"/>
        <c:lblOffset val="100"/>
        <c:noMultiLvlLbl val="0"/>
      </c:catAx>
      <c:valAx>
        <c:axId val="45990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s-AR"/>
          </a:p>
        </c:txPr>
        <c:crossAx val="459884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A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ONE 2013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es-A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Hoja1!$A$2:$A$3</c:f>
              <c:strCache>
                <c:ptCount val="2"/>
                <c:pt idx="0">
                  <c:v>Avanzado - Satisfactorio</c:v>
                </c:pt>
                <c:pt idx="1">
                  <c:v>Básico - por debajo del Básico</c:v>
                </c:pt>
              </c:strCache>
            </c:strRef>
          </c:cat>
          <c:val>
            <c:numRef>
              <c:f>Hoja1!$B$2:$B$3</c:f>
              <c:numCache>
                <c:formatCode>0.00%</c:formatCode>
                <c:ptCount val="2"/>
                <c:pt idx="0">
                  <c:v>0.52800000000000002</c:v>
                </c:pt>
                <c:pt idx="1">
                  <c:v>0.47199999999999998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081-4B39-BF30-03943F1EE34B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APRENDER 2017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es-A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Hoja1!$A$2:$A$3</c:f>
              <c:strCache>
                <c:ptCount val="2"/>
                <c:pt idx="0">
                  <c:v>Avanzado - Satisfactorio</c:v>
                </c:pt>
                <c:pt idx="1">
                  <c:v>Básico - por debajo del Básico</c:v>
                </c:pt>
              </c:strCache>
            </c:strRef>
          </c:cat>
          <c:val>
            <c:numRef>
              <c:f>Hoja1!$C$2:$C$3</c:f>
              <c:numCache>
                <c:formatCode>0.00%</c:formatCode>
                <c:ptCount val="2"/>
                <c:pt idx="0">
                  <c:v>0.69499999999999995</c:v>
                </c:pt>
                <c:pt idx="1">
                  <c:v>0.30499999999999999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081-4B39-BF30-03943F1EE34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6074880"/>
        <c:axId val="46088960"/>
      </c:barChart>
      <c:catAx>
        <c:axId val="46074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s-AR"/>
          </a:p>
        </c:txPr>
        <c:crossAx val="46088960"/>
        <c:crosses val="autoZero"/>
        <c:auto val="1"/>
        <c:lblAlgn val="ctr"/>
        <c:lblOffset val="100"/>
        <c:noMultiLvlLbl val="0"/>
      </c:catAx>
      <c:valAx>
        <c:axId val="46088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s-AR"/>
          </a:p>
        </c:txPr>
        <c:crossAx val="46074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6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8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0463E3E-711E-4F58-8AE0-DC61FACDBF99}" type="datetime1">
              <a:rPr lang="es-ES" smtClean="0"/>
              <a:t>26/06/2018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50AD62A-9EE1-43E3-A7E5-D268F71DF3E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364482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4DEB00-82B1-401B-8941-0136CEB769BF}" type="datetime1">
              <a:rPr lang="es-ES" smtClean="0"/>
              <a:pPr/>
              <a:t>26/06/2018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 smtClean="0"/>
              <a:t>Editar el estilo de texto del patrón</a:t>
            </a:r>
          </a:p>
          <a:p>
            <a:pPr lvl="1" rtl="0"/>
            <a:r>
              <a:rPr lang="es-ES" noProof="0" dirty="0" smtClean="0"/>
              <a:t>Segundo nivel</a:t>
            </a:r>
          </a:p>
          <a:p>
            <a:pPr lvl="2" rtl="0"/>
            <a:r>
              <a:rPr lang="es-ES" noProof="0" dirty="0" smtClean="0"/>
              <a:t>Tercer nivel</a:t>
            </a:r>
          </a:p>
          <a:p>
            <a:pPr lvl="3" rtl="0"/>
            <a:r>
              <a:rPr lang="es-ES" noProof="0" dirty="0" smtClean="0"/>
              <a:t>Cuarto nivel</a:t>
            </a:r>
          </a:p>
          <a:p>
            <a:pPr lvl="4" rtl="0"/>
            <a:r>
              <a:rPr lang="es-ES" noProof="0" dirty="0" smtClean="0"/>
              <a:t>Quinto nivel</a:t>
            </a:r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534C2EF-8A97-4DAF-B099-E567883644D6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7180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229523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 smtClean="0"/>
              <a:t>Fuente,</a:t>
            </a:r>
            <a:r>
              <a:rPr lang="es-AR" baseline="0" dirty="0" smtClean="0"/>
              <a:t> Ministerio de Educación y Deportes. Secretaria de Evaluación Educativa. Buenos Aires. 2018</a:t>
            </a:r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es-ES" noProof="0" smtClean="0"/>
              <a:t>13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220800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r="323" b="422"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8458200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38200" y="2438400"/>
            <a:ext cx="7086600" cy="914400"/>
          </a:xfrm>
        </p:spPr>
        <p:txBody>
          <a:bodyPr rtlCol="0">
            <a:normAutofit/>
          </a:bodyPr>
          <a:lstStyle>
            <a:lvl1pPr marL="0" indent="0" algn="l">
              <a:spcBef>
                <a:spcPts val="1200"/>
              </a:spcBef>
              <a:buNone/>
              <a:defRPr sz="24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 smtClean="0"/>
              <a:t>Haga clic para editar el estilo de subtítulo del patrón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15445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imágenes con leyen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8580" y="5791200"/>
            <a:ext cx="8115419" cy="701674"/>
          </a:xfrm>
        </p:spPr>
        <p:txBody>
          <a:bodyPr vert="horz" lIns="91440" tIns="45720" rIns="91440" bIns="45720" rtlCol="0" anchor="b">
            <a:normAutofit/>
          </a:bodyPr>
          <a:lstStyle>
            <a:lvl1pPr rtl="0"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7" name="Forma libre 5"/>
          <p:cNvSpPr>
            <a:spLocks/>
          </p:cNvSpPr>
          <p:nvPr/>
        </p:nvSpPr>
        <p:spPr bwMode="gray">
          <a:xfrm>
            <a:off x="762000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US"/>
          </a:p>
        </p:txBody>
      </p:sp>
      <p:sp>
        <p:nvSpPr>
          <p:cNvPr id="15" name="Marcador de posición de imagen 14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3"/>
          </p:nvPr>
        </p:nvSpPr>
        <p:spPr>
          <a:xfrm>
            <a:off x="992435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17" name="Marcador de posición de texto 16"/>
          <p:cNvSpPr>
            <a:spLocks noGrp="1"/>
          </p:cNvSpPr>
          <p:nvPr>
            <p:ph type="body" sz="quarter" idx="14"/>
          </p:nvPr>
        </p:nvSpPr>
        <p:spPr>
          <a:xfrm>
            <a:off x="1028581" y="5181600"/>
            <a:ext cx="3566160" cy="540000"/>
          </a:xfrm>
        </p:spPr>
        <p:txBody>
          <a:bodyPr rtlCol="0">
            <a:normAutofit/>
          </a:bodyPr>
          <a:lstStyle>
            <a:lvl1pPr marL="0" indent="0" rtl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18" name="Forma libre 5"/>
          <p:cNvSpPr>
            <a:spLocks/>
          </p:cNvSpPr>
          <p:nvPr/>
        </p:nvSpPr>
        <p:spPr bwMode="gray">
          <a:xfrm>
            <a:off x="5300133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 dirty="0"/>
          </a:p>
        </p:txBody>
      </p:sp>
      <p:sp>
        <p:nvSpPr>
          <p:cNvPr id="19" name="Marcador de posición de imagen 18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5"/>
          </p:nvPr>
        </p:nvSpPr>
        <p:spPr>
          <a:xfrm>
            <a:off x="5530568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20" name="Marcador de posición de texto 16"/>
          <p:cNvSpPr>
            <a:spLocks noGrp="1"/>
          </p:cNvSpPr>
          <p:nvPr>
            <p:ph type="body" sz="quarter" idx="16"/>
          </p:nvPr>
        </p:nvSpPr>
        <p:spPr>
          <a:xfrm>
            <a:off x="5566714" y="5181600"/>
            <a:ext cx="3566160" cy="540000"/>
          </a:xfrm>
        </p:spPr>
        <p:txBody>
          <a:bodyPr rtlCol="0">
            <a:normAutofit/>
          </a:bodyPr>
          <a:lstStyle>
            <a:lvl1pPr marL="0" indent="0" rtl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03777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es imágenes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8580" y="5305424"/>
            <a:ext cx="8104083" cy="579921"/>
          </a:xfrm>
        </p:spPr>
        <p:txBody>
          <a:bodyPr rtlCol="0">
            <a:normAutofit/>
          </a:bodyPr>
          <a:lstStyle>
            <a:lvl1pPr rtl="0">
              <a:defRPr sz="2400">
                <a:solidFill>
                  <a:schemeClr val="accent1"/>
                </a:solidFill>
              </a:defRPr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7" name="Forma libre 5"/>
          <p:cNvSpPr>
            <a:spLocks/>
          </p:cNvSpPr>
          <p:nvPr/>
        </p:nvSpPr>
        <p:spPr bwMode="gray">
          <a:xfrm>
            <a:off x="762000" y="933449"/>
            <a:ext cx="53340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US"/>
          </a:p>
        </p:txBody>
      </p:sp>
      <p:sp>
        <p:nvSpPr>
          <p:cNvPr id="15" name="Marcador de posición de imagen 14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3"/>
          </p:nvPr>
        </p:nvSpPr>
        <p:spPr>
          <a:xfrm>
            <a:off x="991888" y="1113022"/>
            <a:ext cx="4874224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18" name="Forma libre 5"/>
          <p:cNvSpPr>
            <a:spLocks/>
          </p:cNvSpPr>
          <p:nvPr/>
        </p:nvSpPr>
        <p:spPr bwMode="gray">
          <a:xfrm>
            <a:off x="6323873" y="967316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US"/>
          </a:p>
        </p:txBody>
      </p:sp>
      <p:sp>
        <p:nvSpPr>
          <p:cNvPr id="19" name="Marcador de posición de imagen 18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5"/>
          </p:nvPr>
        </p:nvSpPr>
        <p:spPr>
          <a:xfrm>
            <a:off x="6506025" y="1109743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12" name="Forma libre 5"/>
          <p:cNvSpPr>
            <a:spLocks/>
          </p:cNvSpPr>
          <p:nvPr/>
        </p:nvSpPr>
        <p:spPr bwMode="gray">
          <a:xfrm>
            <a:off x="6323873" y="3060954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US"/>
          </a:p>
        </p:txBody>
      </p:sp>
      <p:sp>
        <p:nvSpPr>
          <p:cNvPr id="13" name="Marcador de posición de imagen 12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6"/>
          </p:nvPr>
        </p:nvSpPr>
        <p:spPr>
          <a:xfrm>
            <a:off x="6506025" y="3203381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17" name="Marcador de posición de texto 16"/>
          <p:cNvSpPr>
            <a:spLocks noGrp="1"/>
          </p:cNvSpPr>
          <p:nvPr>
            <p:ph type="body" sz="quarter" idx="14"/>
          </p:nvPr>
        </p:nvSpPr>
        <p:spPr>
          <a:xfrm>
            <a:off x="1028581" y="5919255"/>
            <a:ext cx="8104082" cy="497420"/>
          </a:xfrm>
        </p:spPr>
        <p:txBody>
          <a:bodyPr rtlCol="0">
            <a:normAutofit/>
          </a:bodyPr>
          <a:lstStyle>
            <a:lvl1pPr marL="0" indent="0" rtl="0">
              <a:spcBef>
                <a:spcPts val="0"/>
              </a:spcBef>
              <a:buNone/>
              <a:defRPr sz="16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1779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nco imáge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" y="283"/>
            <a:ext cx="12188952" cy="685971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77400" y="365126"/>
            <a:ext cx="2133600" cy="1539874"/>
          </a:xfrm>
        </p:spPr>
        <p:txBody>
          <a:bodyPr vert="horz" lIns="91440" tIns="45720" rIns="91440" bIns="45720" rtlCol="0" anchor="b">
            <a:normAutofit/>
          </a:bodyPr>
          <a:lstStyle>
            <a:lvl1pPr rtl="0"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es-ES" smtClean="0"/>
              <a:t>Haga clic para modificar el estilo de título del patrón</a:t>
            </a:r>
            <a:endParaRPr lang="es" dirty="0"/>
          </a:p>
        </p:txBody>
      </p:sp>
      <p:sp>
        <p:nvSpPr>
          <p:cNvPr id="8" name="Forma libre 5"/>
          <p:cNvSpPr>
            <a:spLocks/>
          </p:cNvSpPr>
          <p:nvPr/>
        </p:nvSpPr>
        <p:spPr bwMode="gray">
          <a:xfrm>
            <a:off x="4182533" y="265044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US"/>
          </a:p>
        </p:txBody>
      </p:sp>
      <p:sp>
        <p:nvSpPr>
          <p:cNvPr id="9" name="Marcador de posición de imagen 8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3"/>
          </p:nvPr>
        </p:nvSpPr>
        <p:spPr>
          <a:xfrm>
            <a:off x="4424435" y="436315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10" name="Forma libre 5"/>
          <p:cNvSpPr>
            <a:spLocks/>
          </p:cNvSpPr>
          <p:nvPr/>
        </p:nvSpPr>
        <p:spPr bwMode="gray">
          <a:xfrm>
            <a:off x="816188" y="384723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US"/>
          </a:p>
        </p:txBody>
      </p:sp>
      <p:sp>
        <p:nvSpPr>
          <p:cNvPr id="11" name="Marcador de posición de imagen 10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5"/>
          </p:nvPr>
        </p:nvSpPr>
        <p:spPr>
          <a:xfrm>
            <a:off x="1013022" y="538232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12" name="Forma libre 5"/>
          <p:cNvSpPr>
            <a:spLocks/>
          </p:cNvSpPr>
          <p:nvPr/>
        </p:nvSpPr>
        <p:spPr bwMode="gray">
          <a:xfrm>
            <a:off x="816188" y="2478361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US"/>
          </a:p>
        </p:txBody>
      </p:sp>
      <p:sp>
        <p:nvSpPr>
          <p:cNvPr id="13" name="Marcador de posición de imagen 12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6"/>
          </p:nvPr>
        </p:nvSpPr>
        <p:spPr>
          <a:xfrm>
            <a:off x="1013022" y="2631870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14" name="Forma libre 5"/>
          <p:cNvSpPr>
            <a:spLocks/>
          </p:cNvSpPr>
          <p:nvPr/>
        </p:nvSpPr>
        <p:spPr bwMode="gray">
          <a:xfrm>
            <a:off x="816188" y="4571999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US"/>
          </a:p>
        </p:txBody>
      </p:sp>
      <p:sp>
        <p:nvSpPr>
          <p:cNvPr id="15" name="Marcador de posición de imagen 14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7"/>
          </p:nvPr>
        </p:nvSpPr>
        <p:spPr>
          <a:xfrm>
            <a:off x="1013022" y="4725508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20" name="Forma libre 5"/>
          <p:cNvSpPr>
            <a:spLocks/>
          </p:cNvSpPr>
          <p:nvPr/>
        </p:nvSpPr>
        <p:spPr bwMode="gray">
          <a:xfrm>
            <a:off x="4182533" y="3448511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 dirty="0"/>
          </a:p>
        </p:txBody>
      </p:sp>
      <p:sp>
        <p:nvSpPr>
          <p:cNvPr id="21" name="Marcador de posición de imagen 20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8"/>
          </p:nvPr>
        </p:nvSpPr>
        <p:spPr>
          <a:xfrm>
            <a:off x="4424435" y="3619782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86467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B4880ED-3A1F-41D7-8E0F-3E84A3671A68}" type="datetime1">
              <a:rPr lang="es-ES" noProof="0" smtClean="0"/>
              <a:t>26/06/2018</a:t>
            </a:fld>
            <a:endParaRPr lang="es-ES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44326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365125"/>
            <a:ext cx="1828799" cy="4940300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>
          <a:xfrm>
            <a:off x="1524000" y="365125"/>
            <a:ext cx="6858000" cy="4940300"/>
          </a:xfrm>
        </p:spPr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1EEDA9D-402E-447F-8608-B13BDCE806AF}" type="datetime1">
              <a:rPr lang="es-ES" noProof="0" smtClean="0"/>
              <a:t>26/06/2018</a:t>
            </a:fld>
            <a:endParaRPr lang="es-ES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92624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2363CB7-5045-4CEF-B79F-27107AB243FE}" type="datetime1">
              <a:rPr lang="es-ES" smtClean="0"/>
              <a:t>26/06/2018</a:t>
            </a:fld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03573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422"/>
          <a:stretch/>
        </p:blipFill>
        <p:spPr>
          <a:xfrm>
            <a:off x="0" y="0"/>
            <a:ext cx="12188952" cy="685717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52800" y="533400"/>
            <a:ext cx="7315200" cy="1828800"/>
          </a:xfrm>
        </p:spPr>
        <p:txBody>
          <a:bodyPr rtlCol="0" anchor="b">
            <a:normAutofit/>
          </a:bodyPr>
          <a:lstStyle>
            <a:lvl1pPr rtl="0">
              <a:defRPr sz="440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3352800" y="2438400"/>
            <a:ext cx="5486400" cy="914400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27950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524000" y="1825625"/>
            <a:ext cx="4389120" cy="3474720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78880" y="1825625"/>
            <a:ext cx="4389120" cy="3474720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E89DCFD-D8F9-414E-9E96-7D491AABB19D}" type="datetime1">
              <a:rPr lang="es-ES" noProof="0" smtClean="0"/>
              <a:t>26/06/2018</a:t>
            </a:fld>
            <a:endParaRPr lang="es-ES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62530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1524000" y="2624666"/>
            <a:ext cx="4389120" cy="2675467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/>
          </p:nvPr>
        </p:nvSpPr>
        <p:spPr>
          <a:xfrm>
            <a:off x="627888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278880" y="2624666"/>
            <a:ext cx="4389120" cy="2675467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9BDC470-416A-4546-A563-4B4E55AB4D83}" type="datetime1">
              <a:rPr lang="es-ES" noProof="0" smtClean="0"/>
              <a:t>26/06/2018</a:t>
            </a:fld>
            <a:endParaRPr lang="es-ES" noProof="0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90008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EFC4896-5E98-4568-A150-68B4B98096D1}" type="datetime1">
              <a:rPr lang="es-ES" noProof="0" smtClean="0"/>
              <a:t>26/06/2018</a:t>
            </a:fld>
            <a:endParaRPr lang="es-ES" noProof="0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64502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A66EFE2-9FD9-4DB0-985D-5B493B715C4B}" type="datetime1">
              <a:rPr lang="es-ES" noProof="0" smtClean="0"/>
              <a:t>26/06/2018</a:t>
            </a:fld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58007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724400" y="1828800"/>
            <a:ext cx="5943600" cy="3476625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1523999" y="1828800"/>
            <a:ext cx="2926080" cy="3476625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B72A82-7894-4BC5-A8EB-CEEDC3F58109}" type="datetime1">
              <a:rPr lang="es-ES" noProof="0" smtClean="0"/>
              <a:t>26/06/2018</a:t>
            </a:fld>
            <a:endParaRPr lang="es-ES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80735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bre 5"/>
          <p:cNvSpPr>
            <a:spLocks/>
          </p:cNvSpPr>
          <p:nvPr/>
        </p:nvSpPr>
        <p:spPr bwMode="gray">
          <a:xfrm>
            <a:off x="804333" y="1695450"/>
            <a:ext cx="5596467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12" name="Marcador de posición de imagen 11" descr="Marcador de posición vacío para agregar una imagen. Haga clic en el marcador de posición y seleccione la imagen que desee agregar"/>
          <p:cNvSpPr>
            <a:spLocks noGrp="1"/>
          </p:cNvSpPr>
          <p:nvPr>
            <p:ph type="pic" idx="1"/>
          </p:nvPr>
        </p:nvSpPr>
        <p:spPr>
          <a:xfrm>
            <a:off x="1006022" y="1874520"/>
            <a:ext cx="5193089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7010400" y="2245995"/>
            <a:ext cx="3657600" cy="2194560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DD700C6-E75F-4D68-A30E-3C7F7C317FC4}" type="datetime1">
              <a:rPr lang="es-ES" noProof="0" smtClean="0"/>
              <a:t>26/06/2018</a:t>
            </a:fld>
            <a:endParaRPr lang="es-ES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65131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 t="511" r="525" b="2999"/>
          <a:stretch/>
        </p:blipFill>
        <p:spPr>
          <a:xfrm>
            <a:off x="0" y="0"/>
            <a:ext cx="12188826" cy="6858000"/>
          </a:xfrm>
          <a:prstGeom prst="rect">
            <a:avLst/>
          </a:prstGeom>
        </p:spPr>
      </p:pic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es-ES" noProof="0" dirty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524000" y="1828800"/>
            <a:ext cx="91440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 dirty="0" smtClean="0"/>
              <a:t>Editar el estilo de texto del patrón</a:t>
            </a:r>
          </a:p>
          <a:p>
            <a:pPr lvl="1" rtl="0"/>
            <a:r>
              <a:rPr lang="es-ES" noProof="0" dirty="0" smtClean="0"/>
              <a:t>Segundo nivel</a:t>
            </a:r>
          </a:p>
          <a:p>
            <a:pPr lvl="2" rtl="0"/>
            <a:r>
              <a:rPr lang="es-ES" noProof="0" dirty="0" smtClean="0"/>
              <a:t>Tercer </a:t>
            </a:r>
            <a:r>
              <a:rPr lang="es-ES" noProof="0" dirty="0"/>
              <a:t>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2209800" y="6416675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7010400" y="6416675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A414C5AF-B895-40B7-9EF1-1A87E3FED2CF}" type="datetime1">
              <a:rPr lang="es-ES" noProof="0" smtClean="0"/>
              <a:t>26/06/2018</a:t>
            </a:fld>
            <a:endParaRPr lang="es-ES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289D71E3-7D81-4C24-B9D8-6B108755C64C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61654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2" r:id="rId11"/>
    <p:sldLayoutId id="2147483661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27448" y="116632"/>
            <a:ext cx="8712968" cy="4536504"/>
          </a:xfrm>
        </p:spPr>
        <p:txBody>
          <a:bodyPr rtlCol="0">
            <a:normAutofit fontScale="90000"/>
          </a:bodyPr>
          <a:lstStyle/>
          <a:p>
            <a:pPr algn="ctr"/>
            <a:r>
              <a:rPr lang="es-ES" sz="3200" b="1" dirty="0" smtClean="0">
                <a:latin typeface="+mn-lt"/>
              </a:rPr>
              <a:t/>
            </a:r>
            <a:br>
              <a:rPr lang="es-ES" sz="3200" b="1" dirty="0" smtClean="0">
                <a:latin typeface="+mn-lt"/>
              </a:rPr>
            </a:br>
            <a:r>
              <a:rPr lang="es-ES" sz="3200" b="1" dirty="0">
                <a:latin typeface="+mn-lt"/>
              </a:rPr>
              <a:t/>
            </a:r>
            <a:br>
              <a:rPr lang="es-ES" sz="3200" b="1" dirty="0">
                <a:latin typeface="+mn-lt"/>
              </a:rPr>
            </a:br>
            <a:r>
              <a:rPr lang="es-ES" sz="3200" b="1" dirty="0" smtClean="0">
                <a:latin typeface="+mn-lt"/>
              </a:rPr>
              <a:t/>
            </a:r>
            <a:br>
              <a:rPr lang="es-ES" sz="3200" b="1" dirty="0" smtClean="0">
                <a:latin typeface="+mn-lt"/>
              </a:rPr>
            </a:br>
            <a:r>
              <a:rPr lang="es-AR" sz="4000" b="1" dirty="0">
                <a:latin typeface="+mn-lt"/>
              </a:rPr>
              <a:t>Dirección de </a:t>
            </a:r>
            <a:r>
              <a:rPr lang="es-AR" sz="4000" b="1" dirty="0" smtClean="0">
                <a:latin typeface="+mn-lt"/>
              </a:rPr>
              <a:t>Planificación  y Evaluación</a:t>
            </a:r>
            <a:br>
              <a:rPr lang="es-AR" sz="4000" b="1" dirty="0" smtClean="0">
                <a:latin typeface="+mn-lt"/>
              </a:rPr>
            </a:br>
            <a:r>
              <a:rPr lang="es-AR" sz="4000" b="1" dirty="0" smtClean="0">
                <a:latin typeface="+mn-lt"/>
              </a:rPr>
              <a:t>de </a:t>
            </a:r>
            <a:r>
              <a:rPr lang="es-AR" sz="4000" b="1" dirty="0">
                <a:latin typeface="+mn-lt"/>
              </a:rPr>
              <a:t>la </a:t>
            </a:r>
            <a:r>
              <a:rPr lang="es-AR" sz="4000" b="1" dirty="0" smtClean="0">
                <a:latin typeface="+mn-lt"/>
              </a:rPr>
              <a:t>Calidad Educativa</a:t>
            </a:r>
            <a:r>
              <a:rPr lang="es-AR" sz="4000" b="1" dirty="0">
                <a:latin typeface="+mn-lt"/>
              </a:rPr>
              <a:t> </a:t>
            </a:r>
            <a:r>
              <a:rPr lang="es-AR" sz="4000" b="1" dirty="0" smtClean="0">
                <a:latin typeface="+mn-lt"/>
              </a:rPr>
              <a:t/>
            </a:r>
            <a:br>
              <a:rPr lang="es-AR" sz="4000" b="1" dirty="0" smtClean="0">
                <a:latin typeface="+mn-lt"/>
              </a:rPr>
            </a:br>
            <a:r>
              <a:rPr lang="es-AR" sz="4000" b="1" dirty="0" smtClean="0">
                <a:latin typeface="+mn-lt"/>
              </a:rPr>
              <a:t>de la Provincia de Mendoza.</a:t>
            </a:r>
            <a:br>
              <a:rPr lang="es-AR" sz="4000" b="1" dirty="0" smtClean="0">
                <a:latin typeface="+mn-lt"/>
              </a:rPr>
            </a:br>
            <a:r>
              <a:rPr lang="es-AR" sz="3200" b="1" dirty="0">
                <a:latin typeface="+mn-lt"/>
              </a:rPr>
              <a:t/>
            </a:r>
            <a:br>
              <a:rPr lang="es-AR" sz="3200" b="1" dirty="0">
                <a:latin typeface="+mn-lt"/>
              </a:rPr>
            </a:br>
            <a:r>
              <a:rPr lang="es-AR" sz="3200" b="1" dirty="0">
                <a:latin typeface="+mn-lt"/>
              </a:rPr>
              <a:t/>
            </a:r>
            <a:br>
              <a:rPr lang="es-AR" sz="3200" b="1" dirty="0">
                <a:latin typeface="+mn-lt"/>
              </a:rPr>
            </a:br>
            <a:endParaRPr lang="es-ES" sz="3200" b="1" dirty="0">
              <a:latin typeface="+mn-lt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20770"/>
            <a:ext cx="3699924" cy="124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0470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399578"/>
          </a:xfrm>
        </p:spPr>
        <p:txBody>
          <a:bodyPr>
            <a:normAutofit fontScale="90000"/>
          </a:bodyPr>
          <a:lstStyle/>
          <a:p>
            <a:r>
              <a:rPr lang="es-AR" b="1" dirty="0" smtClean="0">
                <a:latin typeface="+mn-lt"/>
              </a:rPr>
              <a:t>Las evaluaciones constaron de 2 partes.</a:t>
            </a:r>
            <a:endParaRPr lang="es-AR" b="1" dirty="0">
              <a:latin typeface="+mn-lt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335360" y="1052736"/>
            <a:ext cx="4353624" cy="4280607"/>
          </a:xfrm>
        </p:spPr>
        <p:txBody>
          <a:bodyPr>
            <a:normAutofit/>
          </a:bodyPr>
          <a:lstStyle/>
          <a:p>
            <a:pPr algn="just"/>
            <a:r>
              <a:rPr lang="es-AR" b="1" dirty="0" smtClean="0"/>
              <a:t>Objeto de </a:t>
            </a:r>
            <a:r>
              <a:rPr lang="es-AR" sz="1800" b="1" dirty="0" smtClean="0"/>
              <a:t>Estudio</a:t>
            </a:r>
            <a:r>
              <a:rPr lang="es-AR" b="1" dirty="0" smtClean="0"/>
              <a:t> </a:t>
            </a:r>
          </a:p>
          <a:p>
            <a:pPr marL="0" indent="0" algn="just">
              <a:buNone/>
            </a:pPr>
            <a:r>
              <a:rPr lang="es-AR" b="1" dirty="0" smtClean="0"/>
              <a:t>Procesado según niveles de desempeño.</a:t>
            </a:r>
          </a:p>
          <a:p>
            <a:pPr algn="just"/>
            <a:r>
              <a:rPr lang="es-AR" b="1" dirty="0" smtClean="0"/>
              <a:t>AVANZADO</a:t>
            </a:r>
          </a:p>
          <a:p>
            <a:pPr algn="just"/>
            <a:r>
              <a:rPr lang="es-AR" b="1" dirty="0" smtClean="0"/>
              <a:t>SATISFACTORIO</a:t>
            </a:r>
          </a:p>
          <a:p>
            <a:pPr algn="just"/>
            <a:r>
              <a:rPr lang="es-AR" b="1" dirty="0" smtClean="0">
                <a:solidFill>
                  <a:srgbClr val="7030A0"/>
                </a:solidFill>
              </a:rPr>
              <a:t>BÁSICO</a:t>
            </a:r>
          </a:p>
          <a:p>
            <a:pPr algn="just"/>
            <a:r>
              <a:rPr lang="es-AR" b="1" dirty="0" smtClean="0">
                <a:solidFill>
                  <a:srgbClr val="7030A0"/>
                </a:solidFill>
              </a:rPr>
              <a:t>POR DEBAJO DEL BÁSICO</a:t>
            </a:r>
            <a:endParaRPr lang="es-AR" b="1" dirty="0">
              <a:solidFill>
                <a:srgbClr val="7030A0"/>
              </a:solidFill>
            </a:endParaRP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087888" y="764704"/>
            <a:ext cx="4968552" cy="555255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AR" b="1" dirty="0" smtClean="0"/>
              <a:t>Factores asociados al aprendizaje.</a:t>
            </a:r>
          </a:p>
          <a:p>
            <a:pPr marL="0" indent="0" algn="just">
              <a:buNone/>
            </a:pPr>
            <a:r>
              <a:rPr lang="es-AR" sz="1800" b="1" dirty="0" smtClean="0"/>
              <a:t>Características</a:t>
            </a:r>
            <a:r>
              <a:rPr lang="es-AR" b="1" dirty="0" smtClean="0"/>
              <a:t>:</a:t>
            </a:r>
          </a:p>
          <a:p>
            <a:pPr algn="just"/>
            <a:r>
              <a:rPr lang="es-AR" b="1" dirty="0" smtClean="0"/>
              <a:t>Sociodemográficas</a:t>
            </a:r>
          </a:p>
          <a:p>
            <a:pPr algn="just"/>
            <a:r>
              <a:rPr lang="es-AR" b="1" dirty="0" smtClean="0"/>
              <a:t>Socioeconómicas</a:t>
            </a:r>
          </a:p>
          <a:p>
            <a:pPr algn="just"/>
            <a:r>
              <a:rPr lang="es-AR" b="1" dirty="0" smtClean="0"/>
              <a:t>Trayectoria Educativa</a:t>
            </a:r>
          </a:p>
          <a:p>
            <a:pPr algn="just"/>
            <a:r>
              <a:rPr lang="es-AR" b="1" dirty="0" smtClean="0"/>
              <a:t>Clima Escolar</a:t>
            </a:r>
          </a:p>
          <a:p>
            <a:pPr algn="just"/>
            <a:r>
              <a:rPr lang="es-AR" b="1" dirty="0" err="1" smtClean="0"/>
              <a:t>Autoconcepto</a:t>
            </a:r>
            <a:endParaRPr lang="es-AR" b="1" dirty="0" smtClean="0"/>
          </a:p>
          <a:p>
            <a:pPr algn="just"/>
            <a:r>
              <a:rPr lang="es-AR" b="1" dirty="0" smtClean="0"/>
              <a:t>Forma de trabajo en el aula.</a:t>
            </a:r>
          </a:p>
          <a:p>
            <a:pPr algn="just"/>
            <a:r>
              <a:rPr lang="es-AR" b="1" dirty="0" smtClean="0"/>
              <a:t>Orientación vocacional.</a:t>
            </a:r>
          </a:p>
          <a:p>
            <a:pPr algn="just"/>
            <a:r>
              <a:rPr lang="es-AR" b="1" dirty="0" smtClean="0"/>
              <a:t>Proyección de los estudiantes al futuro.</a:t>
            </a:r>
          </a:p>
          <a:p>
            <a:pPr algn="just"/>
            <a:r>
              <a:rPr lang="es-AR" b="1" dirty="0"/>
              <a:t>C</a:t>
            </a:r>
            <a:r>
              <a:rPr lang="es-AR" b="1" dirty="0" smtClean="0"/>
              <a:t>ambios en la secundaria.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422107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38200" y="1268760"/>
            <a:ext cx="8458200" cy="2664296"/>
          </a:xfrm>
        </p:spPr>
        <p:txBody>
          <a:bodyPr>
            <a:normAutofit fontScale="90000"/>
          </a:bodyPr>
          <a:lstStyle/>
          <a:p>
            <a:r>
              <a:rPr lang="es-AR" b="1" dirty="0" smtClean="0">
                <a:latin typeface="+mn-lt"/>
              </a:rPr>
              <a:t>El docente debe implementar estrategias diversas para el enriquecimiento de los procesos de enseñanza y de capacidades según la condición preexistente de los estudiantes.</a:t>
            </a:r>
            <a:endParaRPr lang="es-AR" b="1" dirty="0">
              <a:latin typeface="+mn-lt"/>
            </a:endParaRPr>
          </a:p>
        </p:txBody>
      </p:sp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52369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1384" y="365126"/>
            <a:ext cx="11089232" cy="1335682"/>
          </a:xfrm>
        </p:spPr>
        <p:txBody>
          <a:bodyPr>
            <a:noAutofit/>
          </a:bodyPr>
          <a:lstStyle/>
          <a:p>
            <a:pPr algn="ctr"/>
            <a:r>
              <a:rPr lang="es-AR" dirty="0" smtClean="0"/>
              <a:t> </a:t>
            </a:r>
            <a:r>
              <a:rPr lang="es-AR" b="1" dirty="0" smtClean="0">
                <a:latin typeface="+mn-lt"/>
              </a:rPr>
              <a:t>LENGUA y LITERATURA </a:t>
            </a:r>
            <a:br>
              <a:rPr lang="es-AR" b="1" dirty="0" smtClean="0">
                <a:latin typeface="+mn-lt"/>
              </a:rPr>
            </a:br>
            <a:r>
              <a:rPr lang="es-AR" b="1" dirty="0" smtClean="0">
                <a:latin typeface="+mn-lt"/>
              </a:rPr>
              <a:t>SECUNDARIA</a:t>
            </a:r>
            <a:endParaRPr lang="es-AR" b="1" dirty="0">
              <a:latin typeface="+mn-lt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775520" y="2204864"/>
            <a:ext cx="8892480" cy="3312368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s-AR" sz="8800" dirty="0" smtClean="0"/>
              <a:t> </a:t>
            </a:r>
            <a:r>
              <a:rPr lang="es-AR" sz="4600" b="1" dirty="0" smtClean="0"/>
              <a:t>CAPACIDADES COGNITIVAS</a:t>
            </a:r>
          </a:p>
          <a:p>
            <a:pPr marL="0" indent="0">
              <a:buNone/>
            </a:pPr>
            <a:endParaRPr lang="es-AR" sz="4600" dirty="0" smtClean="0"/>
          </a:p>
          <a:p>
            <a:pPr algn="ctr">
              <a:buFont typeface="Wingdings" panose="05000000000000000000" pitchFamily="2" charset="2"/>
              <a:buChar char="ü"/>
            </a:pPr>
            <a:r>
              <a:rPr lang="es-AR" sz="4600" b="1" dirty="0" smtClean="0"/>
              <a:t>EXTRAER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es-AR" sz="4600" b="1" dirty="0" smtClean="0"/>
              <a:t>INTERPRETAR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es-AR" sz="4600" b="1" dirty="0" smtClean="0"/>
              <a:t>REFLEXIONAR Y EVALUAR </a:t>
            </a:r>
            <a:endParaRPr lang="es-AR" sz="4600" b="1" dirty="0"/>
          </a:p>
        </p:txBody>
      </p:sp>
    </p:spTree>
    <p:extLst>
      <p:ext uri="{BB962C8B-B14F-4D97-AF65-F5344CB8AC3E}">
        <p14:creationId xmlns:p14="http://schemas.microsoft.com/office/powerpoint/2010/main" val="714367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3352" y="365126"/>
            <a:ext cx="11928648" cy="687610"/>
          </a:xfrm>
        </p:spPr>
        <p:txBody>
          <a:bodyPr>
            <a:normAutofit/>
          </a:bodyPr>
          <a:lstStyle/>
          <a:p>
            <a:r>
              <a:rPr lang="es-AR" sz="2800" b="1" dirty="0">
                <a:latin typeface="+mn-lt"/>
              </a:rPr>
              <a:t> </a:t>
            </a:r>
            <a:r>
              <a:rPr lang="es-AR" sz="2800" b="1" dirty="0" smtClean="0">
                <a:latin typeface="+mn-lt"/>
              </a:rPr>
              <a:t>         Lengua y Literatura en 5° año nivel secundario censal - 2017</a:t>
            </a:r>
            <a:endParaRPr lang="es-AR" sz="2800" b="1" dirty="0">
              <a:latin typeface="+mn-lt"/>
            </a:endParaRPr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8832893"/>
              </p:ext>
            </p:extLst>
          </p:nvPr>
        </p:nvGraphicFramePr>
        <p:xfrm>
          <a:off x="983432" y="1196752"/>
          <a:ext cx="10009112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tángulo 6"/>
          <p:cNvSpPr/>
          <p:nvPr/>
        </p:nvSpPr>
        <p:spPr>
          <a:xfrm>
            <a:off x="1919536" y="5373216"/>
            <a:ext cx="73448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400" dirty="0"/>
              <a:t>Fuente</a:t>
            </a:r>
            <a:r>
              <a:rPr lang="es-AR" sz="1200" dirty="0"/>
              <a:t>, Ministerio de Educación y </a:t>
            </a:r>
            <a:r>
              <a:rPr lang="es-AR" sz="1200" dirty="0">
                <a:latin typeface="+mj-lt"/>
              </a:rPr>
              <a:t>Deportes</a:t>
            </a:r>
            <a:r>
              <a:rPr lang="es-AR" sz="1200" dirty="0"/>
              <a:t>. Secretaria de Evaluación Educativa. Buenos Aires. 2018</a:t>
            </a:r>
          </a:p>
        </p:txBody>
      </p:sp>
    </p:spTree>
    <p:extLst>
      <p:ext uri="{BB962C8B-B14F-4D97-AF65-F5344CB8AC3E}">
        <p14:creationId xmlns:p14="http://schemas.microsoft.com/office/powerpoint/2010/main" val="595138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Marcador de contenido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2726841"/>
              </p:ext>
            </p:extLst>
          </p:nvPr>
        </p:nvGraphicFramePr>
        <p:xfrm>
          <a:off x="1559496" y="1052736"/>
          <a:ext cx="8136904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ángulo 1"/>
          <p:cNvSpPr/>
          <p:nvPr/>
        </p:nvSpPr>
        <p:spPr>
          <a:xfrm>
            <a:off x="1127448" y="404664"/>
            <a:ext cx="110034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AR" sz="2800" dirty="0">
                <a:latin typeface="+mj-lt"/>
              </a:rPr>
              <a:t>Desempeño en </a:t>
            </a:r>
            <a:r>
              <a:rPr lang="es-AR" sz="2800" dirty="0" smtClean="0">
                <a:latin typeface="+mj-lt"/>
              </a:rPr>
              <a:t>Lengua y Literatura 5</a:t>
            </a:r>
            <a:r>
              <a:rPr lang="es-AR" sz="2800" dirty="0">
                <a:latin typeface="+mj-lt"/>
              </a:rPr>
              <a:t>° año </a:t>
            </a:r>
            <a:r>
              <a:rPr lang="es-AR" sz="2800" dirty="0" smtClean="0">
                <a:latin typeface="+mj-lt"/>
              </a:rPr>
              <a:t>nivel secundario censal. Comparativo 2016 -2017</a:t>
            </a:r>
            <a:endParaRPr lang="es-AR" sz="2800" dirty="0">
              <a:latin typeface="+mj-lt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703512" y="5811146"/>
            <a:ext cx="77048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400" dirty="0">
                <a:latin typeface="+mj-lt"/>
              </a:rPr>
              <a:t>Fuente, Ministerio de Educación y Deportes. Secretaria de Evaluación Educativa. Buenos Aires. 2018</a:t>
            </a:r>
          </a:p>
        </p:txBody>
      </p:sp>
    </p:spTree>
    <p:extLst>
      <p:ext uri="{BB962C8B-B14F-4D97-AF65-F5344CB8AC3E}">
        <p14:creationId xmlns:p14="http://schemas.microsoft.com/office/powerpoint/2010/main" val="3313866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8458200" cy="3471664"/>
          </a:xfrm>
        </p:spPr>
        <p:txBody>
          <a:bodyPr>
            <a:normAutofit fontScale="90000"/>
          </a:bodyPr>
          <a:lstStyle/>
          <a:p>
            <a:r>
              <a:rPr lang="es-AR" dirty="0" smtClean="0">
                <a:latin typeface="+mn-lt"/>
              </a:rPr>
              <a:t>La diferencia porcentual en los desempeños Avanzado y Satisfactorio en Lengua evidencia que 811 estudiantes enriquecieron su plataforma cognitiva en relación con el objeto de estudio.</a:t>
            </a:r>
            <a:endParaRPr lang="es-A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52013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615602"/>
          </a:xfrm>
        </p:spPr>
        <p:txBody>
          <a:bodyPr/>
          <a:lstStyle/>
          <a:p>
            <a:r>
              <a:rPr lang="es-AR" b="1" dirty="0" smtClean="0">
                <a:latin typeface="+mn-lt"/>
              </a:rPr>
              <a:t>Análisis </a:t>
            </a:r>
            <a:endParaRPr lang="es-AR" b="1" dirty="0">
              <a:latin typeface="+mn-lt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24000" y="1447800"/>
            <a:ext cx="9144000" cy="4357464"/>
          </a:xfrm>
        </p:spPr>
        <p:txBody>
          <a:bodyPr>
            <a:normAutofit/>
          </a:bodyPr>
          <a:lstStyle/>
          <a:p>
            <a:pPr algn="just"/>
            <a:r>
              <a:rPr lang="es-AR" sz="2400" b="1" dirty="0" smtClean="0"/>
              <a:t>2,7% (378 estudiantes), pasó de nivel Por debajo del básico,  a nivel  Básico.</a:t>
            </a:r>
          </a:p>
          <a:p>
            <a:pPr algn="just"/>
            <a:r>
              <a:rPr lang="es-AR" sz="2400" b="1" dirty="0" smtClean="0"/>
              <a:t>3,1% (433 estudiantes), pasó del nivel básico al satisfactorio.</a:t>
            </a:r>
          </a:p>
          <a:p>
            <a:pPr algn="just"/>
            <a:r>
              <a:rPr lang="es-AR" sz="2400" b="1" dirty="0" smtClean="0"/>
              <a:t>7,5% (1048 estudiantes), se ubica en el lugar máximo esperado.</a:t>
            </a:r>
          </a:p>
          <a:p>
            <a:pPr algn="just"/>
            <a:r>
              <a:rPr lang="es-AR" sz="2400" b="1" dirty="0" smtClean="0"/>
              <a:t>Por lo tanto el porcentaje de estudiantes ubicado en los niveles de desempeño Satisfactorio – Avanzado creció 5,8% puntos porcentuales respecto a los resultados obtenidos  en Aprender 2016 y 4,5% respecto de ONE 2013.</a:t>
            </a:r>
          </a:p>
          <a:p>
            <a:endParaRPr lang="es-AR" dirty="0" smtClean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87887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1384" y="365126"/>
            <a:ext cx="11089232" cy="1047650"/>
          </a:xfrm>
        </p:spPr>
        <p:txBody>
          <a:bodyPr>
            <a:noAutofit/>
          </a:bodyPr>
          <a:lstStyle/>
          <a:p>
            <a:pPr algn="ctr"/>
            <a:r>
              <a:rPr lang="es-AR" dirty="0" smtClean="0"/>
              <a:t> </a:t>
            </a:r>
            <a:r>
              <a:rPr lang="es-AR" b="1" dirty="0" smtClean="0">
                <a:latin typeface="+mn-lt"/>
              </a:rPr>
              <a:t>MATEMÁTICA</a:t>
            </a:r>
            <a:r>
              <a:rPr lang="es-AR" b="1" dirty="0">
                <a:latin typeface="+mn-lt"/>
              </a:rPr>
              <a:t/>
            </a:r>
            <a:br>
              <a:rPr lang="es-AR" b="1" dirty="0">
                <a:latin typeface="+mn-lt"/>
              </a:rPr>
            </a:br>
            <a:r>
              <a:rPr lang="es-AR" b="1" dirty="0" smtClean="0">
                <a:latin typeface="+mn-lt"/>
              </a:rPr>
              <a:t>5to. año </a:t>
            </a:r>
            <a:endParaRPr lang="es-AR" b="1" dirty="0">
              <a:latin typeface="+mn-lt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775520" y="2204864"/>
            <a:ext cx="8892480" cy="3312368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es-AR" sz="8800" dirty="0" smtClean="0"/>
              <a:t> </a:t>
            </a:r>
            <a:r>
              <a:rPr lang="es-AR" sz="5100" b="1" dirty="0" smtClean="0"/>
              <a:t>CAPACIDADES COGNITIVAS</a:t>
            </a:r>
          </a:p>
          <a:p>
            <a:pPr marL="0" indent="0">
              <a:buNone/>
            </a:pPr>
            <a:endParaRPr lang="es-AR" sz="5100" b="1" dirty="0" smtClean="0"/>
          </a:p>
          <a:p>
            <a:pPr algn="ctr">
              <a:buFont typeface="Wingdings" panose="05000000000000000000" pitchFamily="2" charset="2"/>
              <a:buChar char="ü"/>
            </a:pPr>
            <a:r>
              <a:rPr lang="es-AR" sz="5100" b="1" dirty="0" smtClean="0"/>
              <a:t>RECONOCIMIENTO DE CONCEPTOS.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es-AR" sz="5100" b="1" dirty="0" smtClean="0"/>
              <a:t>RESOLUCIÓN DE OPERACIONES.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es-AR" sz="5100" b="1" dirty="0" smtClean="0"/>
              <a:t>RESOLUCIÓN DE SOLUCIONES.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es-AR" sz="5100" b="1" dirty="0" smtClean="0"/>
              <a:t> COMUNICACIÓN</a:t>
            </a:r>
            <a:endParaRPr lang="es-AR" sz="5100" b="1" dirty="0"/>
          </a:p>
        </p:txBody>
      </p:sp>
    </p:spTree>
    <p:extLst>
      <p:ext uri="{BB962C8B-B14F-4D97-AF65-F5344CB8AC3E}">
        <p14:creationId xmlns:p14="http://schemas.microsoft.com/office/powerpoint/2010/main" val="2737718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730408" cy="903634"/>
          </a:xfrm>
        </p:spPr>
        <p:txBody>
          <a:bodyPr/>
          <a:lstStyle/>
          <a:p>
            <a:pPr algn="ctr"/>
            <a:r>
              <a:rPr lang="es-AR" dirty="0" smtClean="0"/>
              <a:t> </a:t>
            </a:r>
            <a:r>
              <a:rPr lang="es-AR" b="1" dirty="0" smtClean="0">
                <a:latin typeface="+mn-lt"/>
              </a:rPr>
              <a:t>Matemática en </a:t>
            </a:r>
            <a:r>
              <a:rPr lang="es-AR" b="1" dirty="0">
                <a:latin typeface="+mn-lt"/>
              </a:rPr>
              <a:t>5° año secundario censal - 2017</a:t>
            </a:r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2391464"/>
              </p:ext>
            </p:extLst>
          </p:nvPr>
        </p:nvGraphicFramePr>
        <p:xfrm>
          <a:off x="1524000" y="1828800"/>
          <a:ext cx="9144000" cy="3475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ángulo 6"/>
          <p:cNvSpPr/>
          <p:nvPr/>
        </p:nvSpPr>
        <p:spPr>
          <a:xfrm>
            <a:off x="1775520" y="5589240"/>
            <a:ext cx="76328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400" dirty="0">
                <a:latin typeface="+mj-lt"/>
              </a:rPr>
              <a:t>Fuente, Ministerio de Educación y Deportes. Secretaria de </a:t>
            </a:r>
            <a:r>
              <a:rPr lang="es-AR" sz="1200" dirty="0">
                <a:latin typeface="+mj-lt"/>
              </a:rPr>
              <a:t>Evaluación</a:t>
            </a:r>
            <a:r>
              <a:rPr lang="es-AR" sz="1400" dirty="0">
                <a:latin typeface="+mj-lt"/>
              </a:rPr>
              <a:t> Educativa. Buenos Aires. 2018</a:t>
            </a:r>
          </a:p>
        </p:txBody>
      </p:sp>
    </p:spTree>
    <p:extLst>
      <p:ext uri="{BB962C8B-B14F-4D97-AF65-F5344CB8AC3E}">
        <p14:creationId xmlns:p14="http://schemas.microsoft.com/office/powerpoint/2010/main" val="263659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AR" b="1" dirty="0" smtClean="0">
                <a:latin typeface="+mn-lt"/>
              </a:rPr>
              <a:t>Matemática </a:t>
            </a:r>
            <a:r>
              <a:rPr lang="es-AR" b="1" dirty="0">
                <a:latin typeface="+mn-lt"/>
              </a:rPr>
              <a:t>5° año </a:t>
            </a:r>
            <a:r>
              <a:rPr lang="es-AR" b="1" dirty="0" smtClean="0">
                <a:latin typeface="+mn-lt"/>
              </a:rPr>
              <a:t>nivel secundario </a:t>
            </a:r>
            <a:r>
              <a:rPr lang="es-AR" b="1" dirty="0">
                <a:latin typeface="+mn-lt"/>
              </a:rPr>
              <a:t>censal. Comparativo 2016 -2017</a:t>
            </a:r>
            <a:br>
              <a:rPr lang="es-AR" b="1" dirty="0">
                <a:latin typeface="+mn-lt"/>
              </a:rPr>
            </a:br>
            <a:endParaRPr lang="es-AR" b="1" dirty="0">
              <a:latin typeface="+mn-lt"/>
            </a:endParaRPr>
          </a:p>
        </p:txBody>
      </p:sp>
      <p:graphicFrame>
        <p:nvGraphicFramePr>
          <p:cNvPr id="10" name="Marcador de contenido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8663762"/>
              </p:ext>
            </p:extLst>
          </p:nvPr>
        </p:nvGraphicFramePr>
        <p:xfrm>
          <a:off x="983432" y="1447800"/>
          <a:ext cx="9684568" cy="3856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Rectángulo 10"/>
          <p:cNvSpPr/>
          <p:nvPr/>
        </p:nvSpPr>
        <p:spPr>
          <a:xfrm>
            <a:off x="2063552" y="5589240"/>
            <a:ext cx="727280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200" dirty="0"/>
              <a:t>Fuente, Ministerio de Educación y Deportes. Secretaria de Evaluación Educativa. Buenos Aires. 2018</a:t>
            </a:r>
          </a:p>
        </p:txBody>
      </p:sp>
    </p:spTree>
    <p:extLst>
      <p:ext uri="{BB962C8B-B14F-4D97-AF65-F5344CB8AC3E}">
        <p14:creationId xmlns:p14="http://schemas.microsoft.com/office/powerpoint/2010/main" val="3873060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25938"/>
            <a:ext cx="10946432" cy="1158846"/>
          </a:xfrm>
        </p:spPr>
        <p:txBody>
          <a:bodyPr>
            <a:normAutofit/>
          </a:bodyPr>
          <a:lstStyle/>
          <a:p>
            <a:pPr algn="ctr"/>
            <a:r>
              <a:rPr lang="es-AR" sz="4000" b="1" dirty="0" smtClean="0">
                <a:latin typeface="+mn-lt"/>
              </a:rPr>
              <a:t>Objetivos</a:t>
            </a:r>
            <a:endParaRPr lang="es-AR" sz="4000" b="1" dirty="0">
              <a:latin typeface="+mn-lt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3392" y="1844824"/>
            <a:ext cx="10513168" cy="3384376"/>
          </a:xfrm>
        </p:spPr>
        <p:txBody>
          <a:bodyPr>
            <a:normAutofit/>
          </a:bodyPr>
          <a:lstStyle/>
          <a:p>
            <a:pPr algn="just"/>
            <a:r>
              <a:rPr lang="es-AR" sz="3600" b="1" dirty="0" smtClean="0">
                <a:latin typeface="+mj-lt"/>
              </a:rPr>
              <a:t>Promoción de la cultura de la evaluación y la gestión a partir del uso de información.</a:t>
            </a:r>
          </a:p>
          <a:p>
            <a:pPr algn="just"/>
            <a:r>
              <a:rPr lang="es-AR" sz="3600" b="1" dirty="0" smtClean="0">
                <a:latin typeface="+mj-lt"/>
              </a:rPr>
              <a:t>Acompañamiento en la elaboración de planes de mejora con enfoque en los logros de aprendizaje de los alumnos. </a:t>
            </a:r>
            <a:endParaRPr lang="es-AR" sz="3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50148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67408" y="1628800"/>
            <a:ext cx="8458200" cy="2664296"/>
          </a:xfrm>
        </p:spPr>
        <p:txBody>
          <a:bodyPr>
            <a:normAutofit fontScale="90000"/>
          </a:bodyPr>
          <a:lstStyle/>
          <a:p>
            <a:r>
              <a:rPr lang="es-AR" b="1" dirty="0" smtClean="0">
                <a:latin typeface="+mn-lt"/>
              </a:rPr>
              <a:t/>
            </a:r>
            <a:br>
              <a:rPr lang="es-AR" b="1" dirty="0" smtClean="0">
                <a:latin typeface="+mn-lt"/>
              </a:rPr>
            </a:br>
            <a:r>
              <a:rPr lang="es-AR" b="1" dirty="0">
                <a:latin typeface="+mn-lt"/>
              </a:rPr>
              <a:t/>
            </a:r>
            <a:br>
              <a:rPr lang="es-AR" b="1" dirty="0">
                <a:latin typeface="+mn-lt"/>
              </a:rPr>
            </a:br>
            <a:r>
              <a:rPr lang="es-AR" b="1" dirty="0" smtClean="0">
                <a:latin typeface="+mn-lt"/>
              </a:rPr>
              <a:t>La </a:t>
            </a:r>
            <a:r>
              <a:rPr lang="es-AR" b="1" dirty="0">
                <a:latin typeface="+mn-lt"/>
              </a:rPr>
              <a:t>diferencia porcentual en los desempeños Avanzado y Satisfactorio en </a:t>
            </a:r>
            <a:r>
              <a:rPr lang="es-AR" b="1" dirty="0" smtClean="0">
                <a:latin typeface="+mn-lt"/>
              </a:rPr>
              <a:t>Matemática </a:t>
            </a:r>
            <a:r>
              <a:rPr lang="es-AR" b="1" dirty="0">
                <a:latin typeface="+mn-lt"/>
              </a:rPr>
              <a:t>evidencia que </a:t>
            </a:r>
            <a:r>
              <a:rPr lang="es-AR" b="1" dirty="0" smtClean="0">
                <a:latin typeface="+mn-lt"/>
              </a:rPr>
              <a:t>364 </a:t>
            </a:r>
            <a:r>
              <a:rPr lang="es-AR" b="1" dirty="0">
                <a:latin typeface="+mn-lt"/>
              </a:rPr>
              <a:t>estudiantes enriquecieron su plataforma cognitiva en relación </a:t>
            </a:r>
            <a:r>
              <a:rPr lang="es-AR" b="1" dirty="0" smtClean="0">
                <a:latin typeface="+mn-lt"/>
              </a:rPr>
              <a:t>con el </a:t>
            </a:r>
            <a:r>
              <a:rPr lang="es-AR" b="1" dirty="0">
                <a:latin typeface="+mn-lt"/>
              </a:rPr>
              <a:t>objeto de estudio.</a:t>
            </a:r>
          </a:p>
        </p:txBody>
      </p:sp>
    </p:spTree>
    <p:extLst>
      <p:ext uri="{BB962C8B-B14F-4D97-AF65-F5344CB8AC3E}">
        <p14:creationId xmlns:p14="http://schemas.microsoft.com/office/powerpoint/2010/main" val="20892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615602"/>
          </a:xfrm>
        </p:spPr>
        <p:txBody>
          <a:bodyPr/>
          <a:lstStyle/>
          <a:p>
            <a:r>
              <a:rPr lang="es-AR" dirty="0" smtClean="0">
                <a:latin typeface="+mn-lt"/>
              </a:rPr>
              <a:t>Análisis </a:t>
            </a:r>
            <a:endParaRPr lang="es-AR" dirty="0">
              <a:latin typeface="+mn-lt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24000" y="1447800"/>
            <a:ext cx="9144000" cy="4357464"/>
          </a:xfrm>
        </p:spPr>
        <p:txBody>
          <a:bodyPr>
            <a:normAutofit/>
          </a:bodyPr>
          <a:lstStyle/>
          <a:p>
            <a:pPr algn="just"/>
            <a:r>
              <a:rPr lang="es-AR" sz="2400" b="1" dirty="0" smtClean="0"/>
              <a:t>2,6%, pasó de los  niveles Por debajo del básico y Básico, al Satisfactorio. </a:t>
            </a:r>
            <a:endParaRPr lang="es-AR" sz="2400" b="1" dirty="0"/>
          </a:p>
          <a:p>
            <a:pPr marL="0" indent="0" algn="just">
              <a:buNone/>
            </a:pPr>
            <a:r>
              <a:rPr lang="es-AR" sz="2400" b="1" dirty="0" smtClean="0"/>
              <a:t>En efecto el porcentaje ubicado en los niveles de desempeño  Satisfactorio – Avanzado,  creció 2,6 puntos porcentuales con  respectos de los resultados Aprender 2016,   y disminuyó 9 puntos porcentuales respecto de ONE 2013.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005103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404664"/>
            <a:ext cx="9829800" cy="1656184"/>
          </a:xfrm>
        </p:spPr>
        <p:txBody>
          <a:bodyPr>
            <a:noAutofit/>
          </a:bodyPr>
          <a:lstStyle/>
          <a:p>
            <a:pPr algn="ctr"/>
            <a:r>
              <a:rPr lang="es-AR" sz="4000" b="1" dirty="0">
                <a:latin typeface="+mn-lt"/>
              </a:rPr>
              <a:t>CIENCIAS SOCIALES </a:t>
            </a:r>
            <a:br>
              <a:rPr lang="es-AR" sz="4000" b="1" dirty="0">
                <a:latin typeface="+mn-lt"/>
              </a:rPr>
            </a:br>
            <a:r>
              <a:rPr lang="es-AR" sz="4000" b="1" dirty="0">
                <a:latin typeface="+mn-lt"/>
              </a:rPr>
              <a:t>NIVEL PRIMARIO  </a:t>
            </a:r>
            <a:r>
              <a:rPr lang="es-AR" sz="4000" b="1" dirty="0" smtClean="0">
                <a:latin typeface="+mn-lt"/>
              </a:rPr>
              <a:t>CENSAL</a:t>
            </a:r>
            <a:r>
              <a:rPr lang="es-AR" sz="4000" dirty="0"/>
              <a:t/>
            </a:r>
            <a:br>
              <a:rPr lang="es-AR" sz="4000" dirty="0"/>
            </a:br>
            <a:endParaRPr lang="es-AR" sz="4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s-AR" sz="3200" b="1" dirty="0"/>
              <a:t>CAPACIDADES </a:t>
            </a:r>
            <a:r>
              <a:rPr lang="es-AR" sz="3200" b="1" dirty="0" smtClean="0"/>
              <a:t>COGNITIVAS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AR" sz="3200" b="1" dirty="0" smtClean="0"/>
              <a:t>RECONOCIMIENTO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AR" sz="3200" b="1" dirty="0" smtClean="0"/>
              <a:t>COMPRENSIÓN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AR" sz="3200" b="1" dirty="0" smtClean="0"/>
              <a:t>ANÁLISIS DE SITUACIONES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AR" sz="3200" b="1" dirty="0" smtClean="0"/>
              <a:t>COMUNICACIÓN </a:t>
            </a:r>
            <a:r>
              <a:rPr lang="es-AR" dirty="0">
                <a:latin typeface="+mj-lt"/>
              </a:rPr>
              <a:t/>
            </a:r>
            <a:br>
              <a:rPr lang="es-AR" dirty="0">
                <a:latin typeface="+mj-lt"/>
              </a:rPr>
            </a:br>
            <a:r>
              <a:rPr lang="es-AR" dirty="0">
                <a:latin typeface="+mj-lt"/>
              </a:rPr>
              <a:t/>
            </a:r>
            <a:br>
              <a:rPr lang="es-AR" dirty="0">
                <a:latin typeface="+mj-lt"/>
              </a:rPr>
            </a:br>
            <a:endParaRPr lang="es-A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4839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1998" y="404664"/>
            <a:ext cx="10476656" cy="576064"/>
          </a:xfrm>
        </p:spPr>
        <p:txBody>
          <a:bodyPr>
            <a:noAutofit/>
          </a:bodyPr>
          <a:lstStyle/>
          <a:p>
            <a:r>
              <a:rPr lang="es-AR" sz="2800" b="1" dirty="0" smtClean="0">
                <a:latin typeface="+mn-lt"/>
              </a:rPr>
              <a:t>Ciencias Sociales en 6° </a:t>
            </a:r>
            <a:r>
              <a:rPr lang="es-AR" sz="2800" b="1" dirty="0">
                <a:latin typeface="+mn-lt"/>
              </a:rPr>
              <a:t>año </a:t>
            </a:r>
            <a:r>
              <a:rPr lang="es-AR" sz="2800" b="1" dirty="0" smtClean="0">
                <a:latin typeface="+mn-lt"/>
              </a:rPr>
              <a:t>nivel primario </a:t>
            </a:r>
            <a:r>
              <a:rPr lang="es-AR" sz="2800" b="1" dirty="0">
                <a:latin typeface="+mn-lt"/>
              </a:rPr>
              <a:t>censal - 2017</a:t>
            </a:r>
          </a:p>
        </p:txBody>
      </p:sp>
      <p:graphicFrame>
        <p:nvGraphicFramePr>
          <p:cNvPr id="10" name="Marcador de contenido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9026737"/>
              </p:ext>
            </p:extLst>
          </p:nvPr>
        </p:nvGraphicFramePr>
        <p:xfrm>
          <a:off x="1524000" y="1415330"/>
          <a:ext cx="9144000" cy="38858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Rectángulo 10"/>
          <p:cNvSpPr/>
          <p:nvPr/>
        </p:nvSpPr>
        <p:spPr>
          <a:xfrm>
            <a:off x="1991544" y="5301209"/>
            <a:ext cx="76328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200" dirty="0"/>
              <a:t>Fuente, Ministerio de Educación y Deportes. Secretaria de Evaluación Educativa. Buenos Aires. 2018</a:t>
            </a:r>
          </a:p>
        </p:txBody>
      </p:sp>
    </p:spTree>
    <p:extLst>
      <p:ext uri="{BB962C8B-B14F-4D97-AF65-F5344CB8AC3E}">
        <p14:creationId xmlns:p14="http://schemas.microsoft.com/office/powerpoint/2010/main" val="3507472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93019" y="404664"/>
            <a:ext cx="9829800" cy="1082674"/>
          </a:xfrm>
        </p:spPr>
        <p:txBody>
          <a:bodyPr>
            <a:normAutofit/>
          </a:bodyPr>
          <a:lstStyle/>
          <a:p>
            <a:pPr algn="ctr"/>
            <a:r>
              <a:rPr lang="es-AR" sz="2800" dirty="0"/>
              <a:t>Desempeño en Ciencias Sociales en 6° año nivel </a:t>
            </a:r>
            <a:r>
              <a:rPr lang="es-AR" sz="2800" dirty="0" smtClean="0"/>
              <a:t>primario.</a:t>
            </a:r>
            <a:br>
              <a:rPr lang="es-AR" sz="2800" dirty="0" smtClean="0"/>
            </a:br>
            <a:r>
              <a:rPr lang="es-AR" sz="2800" dirty="0" smtClean="0"/>
              <a:t>Comparativo ONE 2013</a:t>
            </a:r>
            <a:endParaRPr lang="es-AR" sz="2800" dirty="0"/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5866899"/>
              </p:ext>
            </p:extLst>
          </p:nvPr>
        </p:nvGraphicFramePr>
        <p:xfrm>
          <a:off x="1524000" y="1487338"/>
          <a:ext cx="9468544" cy="44619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ángulo 6"/>
          <p:cNvSpPr/>
          <p:nvPr/>
        </p:nvSpPr>
        <p:spPr>
          <a:xfrm>
            <a:off x="1703512" y="5959574"/>
            <a:ext cx="770485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200" dirty="0"/>
              <a:t>Fuente, Ministerio de Educación y Deportes. Secretaria de Evaluación Educativa. Buenos Aires. 2018</a:t>
            </a:r>
          </a:p>
        </p:txBody>
      </p:sp>
    </p:spTree>
    <p:extLst>
      <p:ext uri="{BB962C8B-B14F-4D97-AF65-F5344CB8AC3E}">
        <p14:creationId xmlns:p14="http://schemas.microsoft.com/office/powerpoint/2010/main" val="450454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8458200" cy="3759696"/>
          </a:xfrm>
        </p:spPr>
        <p:txBody>
          <a:bodyPr>
            <a:normAutofit fontScale="90000"/>
          </a:bodyPr>
          <a:lstStyle/>
          <a:p>
            <a:r>
              <a:rPr lang="es-AR" b="1" dirty="0">
                <a:latin typeface="+mn-lt"/>
              </a:rPr>
              <a:t>La diferencia porcentual en los desempeños Avanzado y Satisfactorio en </a:t>
            </a:r>
            <a:r>
              <a:rPr lang="es-AR" b="1" dirty="0" smtClean="0">
                <a:latin typeface="+mn-lt"/>
              </a:rPr>
              <a:t>Ciencias Sociales evidencia </a:t>
            </a:r>
            <a:r>
              <a:rPr lang="es-AR" b="1" dirty="0">
                <a:latin typeface="+mn-lt"/>
              </a:rPr>
              <a:t>que </a:t>
            </a:r>
            <a:r>
              <a:rPr lang="es-AR" b="1" dirty="0" smtClean="0">
                <a:latin typeface="+mn-lt"/>
              </a:rPr>
              <a:t>2517 </a:t>
            </a:r>
            <a:r>
              <a:rPr lang="es-AR" b="1" dirty="0">
                <a:latin typeface="+mn-lt"/>
              </a:rPr>
              <a:t>estudiantes enriquecieron su plataforma cognitiva en relación </a:t>
            </a:r>
            <a:r>
              <a:rPr lang="es-AR" b="1" dirty="0" smtClean="0">
                <a:latin typeface="+mn-lt"/>
              </a:rPr>
              <a:t>con el objeto </a:t>
            </a:r>
            <a:r>
              <a:rPr lang="es-AR" b="1" dirty="0">
                <a:latin typeface="+mn-lt"/>
              </a:rPr>
              <a:t>de estudio.</a:t>
            </a:r>
          </a:p>
        </p:txBody>
      </p:sp>
    </p:spTree>
    <p:extLst>
      <p:ext uri="{BB962C8B-B14F-4D97-AF65-F5344CB8AC3E}">
        <p14:creationId xmlns:p14="http://schemas.microsoft.com/office/powerpoint/2010/main" val="3554638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smtClean="0">
                <a:latin typeface="+mn-lt"/>
              </a:rPr>
              <a:t>Análisis</a:t>
            </a:r>
            <a:endParaRPr lang="es-AR" b="1" dirty="0">
              <a:latin typeface="+mn-lt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24000" y="2348880"/>
            <a:ext cx="9144000" cy="3240360"/>
          </a:xfrm>
        </p:spPr>
        <p:txBody>
          <a:bodyPr>
            <a:normAutofit/>
          </a:bodyPr>
          <a:lstStyle/>
          <a:p>
            <a:r>
              <a:rPr lang="es-AR" sz="2800" b="1" dirty="0" smtClean="0"/>
              <a:t>10,1% de los estudiantes pasó de niveles Por debajo del básico y Básico, a nivel Satisfactorio(3,9%) y Avanzado (6,2%), respecto a ONE 2013</a:t>
            </a:r>
            <a:endParaRPr lang="es-AR" sz="2800" b="1" dirty="0"/>
          </a:p>
        </p:txBody>
      </p:sp>
    </p:spTree>
    <p:extLst>
      <p:ext uri="{BB962C8B-B14F-4D97-AF65-F5344CB8AC3E}">
        <p14:creationId xmlns:p14="http://schemas.microsoft.com/office/powerpoint/2010/main" val="3972571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sz="4000" dirty="0" smtClean="0"/>
              <a:t>     </a:t>
            </a:r>
            <a:r>
              <a:rPr lang="es-AR" sz="4000" b="1" dirty="0" smtClean="0">
                <a:latin typeface="+mn-lt"/>
              </a:rPr>
              <a:t>CIENCIAS NATURALES</a:t>
            </a:r>
            <a:endParaRPr lang="es-AR" sz="4000" b="1" dirty="0">
              <a:latin typeface="+mn-lt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s-AR" sz="3200" b="1" dirty="0"/>
              <a:t>CAPACIDADES COGNITIVAS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AR" sz="3200" b="1" dirty="0"/>
              <a:t>RECONOCIMIENTO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AR" sz="3200" b="1" dirty="0"/>
              <a:t>COMPRENSIÓN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AR" sz="3200" b="1" dirty="0"/>
              <a:t>ANÁLISIS DE SITUACIONES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AR" sz="3200" b="1" dirty="0"/>
              <a:t>COMUNICACIÓN</a:t>
            </a:r>
          </a:p>
        </p:txBody>
      </p:sp>
    </p:spTree>
    <p:extLst>
      <p:ext uri="{BB962C8B-B14F-4D97-AF65-F5344CB8AC3E}">
        <p14:creationId xmlns:p14="http://schemas.microsoft.com/office/powerpoint/2010/main" val="1633061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15480" y="365126"/>
            <a:ext cx="10657184" cy="1082674"/>
          </a:xfrm>
        </p:spPr>
        <p:txBody>
          <a:bodyPr>
            <a:normAutofit/>
          </a:bodyPr>
          <a:lstStyle/>
          <a:p>
            <a:r>
              <a:rPr lang="es-AR" sz="2800" b="1" dirty="0" smtClean="0">
                <a:latin typeface="+mn-lt"/>
              </a:rPr>
              <a:t>Ciencias Naturales  </a:t>
            </a:r>
            <a:r>
              <a:rPr lang="es-AR" sz="2800" b="1" dirty="0">
                <a:latin typeface="+mn-lt"/>
              </a:rPr>
              <a:t>en 6° año nivel primario censal - 2017</a:t>
            </a:r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1893405"/>
              </p:ext>
            </p:extLst>
          </p:nvPr>
        </p:nvGraphicFramePr>
        <p:xfrm>
          <a:off x="1524000" y="1828800"/>
          <a:ext cx="9144000" cy="3475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ángulo 6"/>
          <p:cNvSpPr/>
          <p:nvPr/>
        </p:nvSpPr>
        <p:spPr>
          <a:xfrm>
            <a:off x="2135560" y="5407839"/>
            <a:ext cx="83045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200" dirty="0"/>
              <a:t>Fuente, Ministerio de Educación y Deportes. Secretaria de Evaluación Educativa. Buenos Aires. 2018</a:t>
            </a:r>
          </a:p>
        </p:txBody>
      </p:sp>
    </p:spTree>
    <p:extLst>
      <p:ext uri="{BB962C8B-B14F-4D97-AF65-F5344CB8AC3E}">
        <p14:creationId xmlns:p14="http://schemas.microsoft.com/office/powerpoint/2010/main" val="2917718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04962" y="476672"/>
            <a:ext cx="9468544" cy="1082674"/>
          </a:xfrm>
        </p:spPr>
        <p:txBody>
          <a:bodyPr>
            <a:normAutofit/>
          </a:bodyPr>
          <a:lstStyle/>
          <a:p>
            <a:pPr algn="ctr"/>
            <a:r>
              <a:rPr lang="es-AR" b="1" dirty="0" smtClean="0">
                <a:latin typeface="+mn-lt"/>
              </a:rPr>
              <a:t>Ciencias Naturales </a:t>
            </a:r>
            <a:r>
              <a:rPr lang="es-AR" b="1" dirty="0">
                <a:latin typeface="+mn-lt"/>
              </a:rPr>
              <a:t>en 6° </a:t>
            </a:r>
            <a:r>
              <a:rPr lang="es-AR" b="1" dirty="0" smtClean="0">
                <a:latin typeface="+mn-lt"/>
              </a:rPr>
              <a:t>año,  </a:t>
            </a:r>
            <a:r>
              <a:rPr lang="es-AR" b="1" dirty="0">
                <a:latin typeface="+mn-lt"/>
              </a:rPr>
              <a:t>nivel primario.</a:t>
            </a:r>
            <a:br>
              <a:rPr lang="es-AR" b="1" dirty="0">
                <a:latin typeface="+mn-lt"/>
              </a:rPr>
            </a:br>
            <a:r>
              <a:rPr lang="es-AR" b="1" dirty="0">
                <a:latin typeface="+mn-lt"/>
              </a:rPr>
              <a:t>Comparativo ONE 2013</a:t>
            </a:r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1771390"/>
              </p:ext>
            </p:extLst>
          </p:nvPr>
        </p:nvGraphicFramePr>
        <p:xfrm>
          <a:off x="1415480" y="1559346"/>
          <a:ext cx="9252520" cy="37444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ángulo 6"/>
          <p:cNvSpPr/>
          <p:nvPr/>
        </p:nvSpPr>
        <p:spPr>
          <a:xfrm>
            <a:off x="1991544" y="5561411"/>
            <a:ext cx="822074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200" dirty="0"/>
              <a:t>Fuente, Ministerio de Educación y Deportes. Secretaria de Evaluación Educativa. Buenos Aires. 2018</a:t>
            </a:r>
          </a:p>
        </p:txBody>
      </p:sp>
    </p:spTree>
    <p:extLst>
      <p:ext uri="{BB962C8B-B14F-4D97-AF65-F5344CB8AC3E}">
        <p14:creationId xmlns:p14="http://schemas.microsoft.com/office/powerpoint/2010/main" val="85150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b="1" dirty="0" smtClean="0">
                <a:latin typeface="+mn-lt"/>
              </a:rPr>
              <a:t>APRENDER 2016</a:t>
            </a:r>
            <a:endParaRPr lang="es-AR" b="1" dirty="0">
              <a:latin typeface="+mn-lt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3392" y="1825625"/>
            <a:ext cx="10044608" cy="2899519"/>
          </a:xfrm>
        </p:spPr>
        <p:txBody>
          <a:bodyPr/>
          <a:lstStyle/>
          <a:p>
            <a:pPr algn="just"/>
            <a:r>
              <a:rPr lang="es-AR" dirty="0" smtClean="0"/>
              <a:t>Proyecto </a:t>
            </a:r>
            <a:r>
              <a:rPr lang="es-AR" i="1" dirty="0" smtClean="0"/>
              <a:t>Escuelas Faro: </a:t>
            </a:r>
            <a:r>
              <a:rPr lang="es-AR" dirty="0" smtClean="0"/>
              <a:t>abarca, a nivel nacional, 3000 escuelas; mientras que,  en  Mendoza a 115.</a:t>
            </a:r>
          </a:p>
          <a:p>
            <a:pPr algn="just"/>
            <a:r>
              <a:rPr lang="es-AR" dirty="0" smtClean="0"/>
              <a:t>Investigación educativa provincial </a:t>
            </a:r>
            <a:r>
              <a:rPr lang="es-ES_tradnl" i="1" dirty="0" smtClean="0"/>
              <a:t>Factores </a:t>
            </a:r>
            <a:r>
              <a:rPr lang="es-ES_tradnl" i="1" dirty="0"/>
              <a:t>asociados al rendimiento en la prueba Aprender 2016: estudio exploratorio en escuelas primarias y secundarias de la Provincia de </a:t>
            </a:r>
            <a:r>
              <a:rPr lang="es-ES_tradnl" i="1" dirty="0" smtClean="0"/>
              <a:t>Mendoza.</a:t>
            </a:r>
          </a:p>
          <a:p>
            <a:pPr marL="0" indent="0" algn="just">
              <a:buNone/>
            </a:pPr>
            <a:endParaRPr lang="es-AR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750968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8458200" cy="3687688"/>
          </a:xfrm>
        </p:spPr>
        <p:txBody>
          <a:bodyPr>
            <a:normAutofit fontScale="90000"/>
          </a:bodyPr>
          <a:lstStyle/>
          <a:p>
            <a:r>
              <a:rPr lang="es-AR" b="1" dirty="0">
                <a:latin typeface="+mn-lt"/>
              </a:rPr>
              <a:t>La diferencia porcentual en los desempeños Avanzado y Satisfactorio en Ciencias </a:t>
            </a:r>
            <a:r>
              <a:rPr lang="es-AR" b="1" dirty="0" smtClean="0">
                <a:latin typeface="+mn-lt"/>
              </a:rPr>
              <a:t>Naturales </a:t>
            </a:r>
            <a:r>
              <a:rPr lang="es-AR" b="1" dirty="0">
                <a:latin typeface="+mn-lt"/>
              </a:rPr>
              <a:t>evidencia que </a:t>
            </a:r>
            <a:r>
              <a:rPr lang="es-AR" b="1" dirty="0" smtClean="0">
                <a:latin typeface="+mn-lt"/>
              </a:rPr>
              <a:t>4162 </a:t>
            </a:r>
            <a:r>
              <a:rPr lang="es-AR" b="1" dirty="0">
                <a:latin typeface="+mn-lt"/>
              </a:rPr>
              <a:t>estudiantes enriquecieron su plataforma cognitiva en relación </a:t>
            </a:r>
            <a:r>
              <a:rPr lang="es-AR" b="1" dirty="0" smtClean="0">
                <a:latin typeface="+mn-lt"/>
              </a:rPr>
              <a:t>con el </a:t>
            </a:r>
            <a:r>
              <a:rPr lang="es-AR" b="1" dirty="0">
                <a:latin typeface="+mn-lt"/>
              </a:rPr>
              <a:t>objeto de estudio.</a:t>
            </a:r>
          </a:p>
        </p:txBody>
      </p:sp>
    </p:spTree>
    <p:extLst>
      <p:ext uri="{BB962C8B-B14F-4D97-AF65-F5344CB8AC3E}">
        <p14:creationId xmlns:p14="http://schemas.microsoft.com/office/powerpoint/2010/main" val="1903053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smtClean="0">
                <a:latin typeface="+mn-lt"/>
              </a:rPr>
              <a:t>Análisis</a:t>
            </a:r>
            <a:endParaRPr lang="es-AR" b="1" dirty="0">
              <a:latin typeface="+mn-lt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24000" y="2348880"/>
            <a:ext cx="9144000" cy="2954640"/>
          </a:xfrm>
        </p:spPr>
        <p:txBody>
          <a:bodyPr/>
          <a:lstStyle/>
          <a:p>
            <a:r>
              <a:rPr lang="es-AR" sz="2800" b="1" dirty="0" smtClean="0"/>
              <a:t>16,7% </a:t>
            </a:r>
            <a:r>
              <a:rPr lang="es-AR" sz="2800" b="1" dirty="0"/>
              <a:t>de los estudiantes pasó de niveles Por debajo del básico y Básico, a nivel </a:t>
            </a:r>
            <a:r>
              <a:rPr lang="es-AR" sz="2800" b="1" dirty="0" smtClean="0"/>
              <a:t>Satisfactorio(4,3%) </a:t>
            </a:r>
            <a:r>
              <a:rPr lang="es-AR" sz="2800" b="1" dirty="0"/>
              <a:t>y Avanzado </a:t>
            </a:r>
            <a:r>
              <a:rPr lang="es-AR" sz="2800" b="1" dirty="0" smtClean="0"/>
              <a:t>(12,4%), </a:t>
            </a:r>
            <a:r>
              <a:rPr lang="es-AR" sz="2800" b="1" dirty="0"/>
              <a:t>respecto a ONE </a:t>
            </a:r>
            <a:r>
              <a:rPr lang="es-AR" sz="2800" b="1" dirty="0" smtClean="0"/>
              <a:t>2013.</a:t>
            </a:r>
            <a:endParaRPr lang="es-AR" sz="2800" b="1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363749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smtClean="0"/>
              <a:t>PARA DESTACAR </a:t>
            </a:r>
            <a:endParaRPr lang="es-AR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sz="3200" b="1" dirty="0" smtClean="0"/>
              <a:t>El 42% de Escuelas estatales  ubicadas en territorios de alta vulnerabilidad lograron superar los resultados de la media nacional en Ciencias Sociales y el 43% de las Escuelas estatales lo hicieron en Ciencias Naturales</a:t>
            </a:r>
            <a:r>
              <a:rPr lang="es-AR" sz="3200" dirty="0" smtClean="0"/>
              <a:t>.</a:t>
            </a:r>
            <a:endParaRPr lang="es-AR" sz="3200" dirty="0"/>
          </a:p>
        </p:txBody>
      </p:sp>
    </p:spTree>
    <p:extLst>
      <p:ext uri="{BB962C8B-B14F-4D97-AF65-F5344CB8AC3E}">
        <p14:creationId xmlns:p14="http://schemas.microsoft.com/office/powerpoint/2010/main" val="192545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38200" y="908720"/>
            <a:ext cx="8458200" cy="936104"/>
          </a:xfrm>
        </p:spPr>
        <p:txBody>
          <a:bodyPr/>
          <a:lstStyle/>
          <a:p>
            <a:r>
              <a:rPr lang="es-AR" b="1" dirty="0" smtClean="0">
                <a:latin typeface="+mn-lt"/>
              </a:rPr>
              <a:t>¡MUCHAS GRACIAS!</a:t>
            </a:r>
            <a:endParaRPr lang="es-AR" b="1" dirty="0">
              <a:latin typeface="+mn-lt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808" y="2996952"/>
            <a:ext cx="5472608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7644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8580" y="5661248"/>
            <a:ext cx="8883844" cy="648072"/>
          </a:xfrm>
        </p:spPr>
        <p:txBody>
          <a:bodyPr>
            <a:noAutofit/>
          </a:bodyPr>
          <a:lstStyle/>
          <a:p>
            <a:r>
              <a:rPr lang="es-AR" sz="4800" b="1" dirty="0" smtClean="0">
                <a:latin typeface="+mn-lt"/>
              </a:rPr>
              <a:t>INFORME DE RESULTADOS </a:t>
            </a:r>
            <a:endParaRPr lang="es-AR" sz="4800" b="1" dirty="0">
              <a:latin typeface="+mn-lt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579" y="2204863"/>
            <a:ext cx="3566161" cy="136815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928" y="2204864"/>
            <a:ext cx="3816423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865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59496" y="692696"/>
            <a:ext cx="9433048" cy="720080"/>
          </a:xfrm>
        </p:spPr>
        <p:txBody>
          <a:bodyPr>
            <a:normAutofit fontScale="90000"/>
          </a:bodyPr>
          <a:lstStyle/>
          <a:p>
            <a:r>
              <a:rPr lang="es-AR" dirty="0"/>
              <a:t/>
            </a:r>
            <a:br>
              <a:rPr lang="es-AR" dirty="0"/>
            </a:b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91344" y="692696"/>
            <a:ext cx="11377264" cy="4968552"/>
          </a:xfrm>
        </p:spPr>
        <p:txBody>
          <a:bodyPr>
            <a:normAutofit/>
          </a:bodyPr>
          <a:lstStyle/>
          <a:p>
            <a:pPr algn="ctr"/>
            <a:r>
              <a:rPr lang="es-AR" sz="3200" b="1" dirty="0" smtClean="0"/>
              <a:t>Otorga datos que contribuyen al fortalecimiento de las prácticas de enseñanza y a la planificación de las estrategias de mejora de los aprendizajes. </a:t>
            </a:r>
          </a:p>
          <a:p>
            <a:pPr marL="0" indent="0" algn="ctr">
              <a:buNone/>
            </a:pPr>
            <a:endParaRPr lang="es-AR" sz="3200" b="1" dirty="0" smtClean="0"/>
          </a:p>
          <a:p>
            <a:pPr algn="ctr"/>
            <a:r>
              <a:rPr lang="es-AR" sz="3200" b="1" dirty="0" smtClean="0"/>
              <a:t>Permite proveer información sustentada en evaluaciones fiables en evaluaciones fiables y válida que sea de utilidad para diseñar e implementar  políticas públicas fundamentadas y mejorar los resultados educativos.</a:t>
            </a:r>
            <a:endParaRPr lang="es-AR" sz="3200" b="1" dirty="0"/>
          </a:p>
        </p:txBody>
      </p:sp>
    </p:spTree>
    <p:extLst>
      <p:ext uri="{BB962C8B-B14F-4D97-AF65-F5344CB8AC3E}">
        <p14:creationId xmlns:p14="http://schemas.microsoft.com/office/powerpoint/2010/main" val="250218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7488" y="365126"/>
            <a:ext cx="9180512" cy="759618"/>
          </a:xfrm>
        </p:spPr>
        <p:txBody>
          <a:bodyPr/>
          <a:lstStyle/>
          <a:p>
            <a:pPr algn="ctr"/>
            <a:r>
              <a:rPr lang="es-AR" b="1" dirty="0" smtClean="0">
                <a:latin typeface="+mn-lt"/>
              </a:rPr>
              <a:t>¿QUÉ ÁREAS SE EVALUARON ?</a:t>
            </a:r>
            <a:endParaRPr lang="es-AR" b="1" dirty="0">
              <a:latin typeface="+mn-lt"/>
            </a:endParaRPr>
          </a:p>
        </p:txBody>
      </p:sp>
      <p:graphicFrame>
        <p:nvGraphicFramePr>
          <p:cNvPr id="9" name="Marcador de contenido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2156390"/>
              </p:ext>
            </p:extLst>
          </p:nvPr>
        </p:nvGraphicFramePr>
        <p:xfrm>
          <a:off x="1487490" y="1124744"/>
          <a:ext cx="8352927" cy="4536500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1977352">
                  <a:extLst>
                    <a:ext uri="{9D8B030D-6E8A-4147-A177-3AD203B41FA5}">
                      <a16:colId xmlns="" xmlns:a16="http://schemas.microsoft.com/office/drawing/2014/main" val="338966476"/>
                    </a:ext>
                  </a:extLst>
                </a:gridCol>
                <a:gridCol w="1977352">
                  <a:extLst>
                    <a:ext uri="{9D8B030D-6E8A-4147-A177-3AD203B41FA5}">
                      <a16:colId xmlns="" xmlns:a16="http://schemas.microsoft.com/office/drawing/2014/main" val="2582267554"/>
                    </a:ext>
                  </a:extLst>
                </a:gridCol>
                <a:gridCol w="1977352">
                  <a:extLst>
                    <a:ext uri="{9D8B030D-6E8A-4147-A177-3AD203B41FA5}">
                      <a16:colId xmlns="" xmlns:a16="http://schemas.microsoft.com/office/drawing/2014/main" val="4202876540"/>
                    </a:ext>
                  </a:extLst>
                </a:gridCol>
                <a:gridCol w="2420871">
                  <a:extLst>
                    <a:ext uri="{9D8B030D-6E8A-4147-A177-3AD203B41FA5}">
                      <a16:colId xmlns="" xmlns:a16="http://schemas.microsoft.com/office/drawing/2014/main" val="3012364688"/>
                    </a:ext>
                  </a:extLst>
                </a:gridCol>
              </a:tblGrid>
              <a:tr h="534689">
                <a:tc>
                  <a:txBody>
                    <a:bodyPr/>
                    <a:lstStyle/>
                    <a:p>
                      <a:pPr algn="ctr" fontAlgn="b"/>
                      <a:r>
                        <a:rPr lang="es-AR" sz="1400" b="1" u="none" strike="noStrike" dirty="0">
                          <a:effectLst/>
                        </a:rPr>
                        <a:t>APRENDER</a:t>
                      </a:r>
                      <a:endParaRPr lang="es-A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1400" b="1" u="none" strike="noStrike" dirty="0">
                          <a:effectLst/>
                        </a:rPr>
                        <a:t>AÑO A EVALUAR</a:t>
                      </a:r>
                      <a:endParaRPr lang="es-A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AR" sz="1400" b="1" u="none" strike="noStrike">
                          <a:effectLst/>
                        </a:rPr>
                        <a:t>ÁREA</a:t>
                      </a:r>
                      <a:endParaRPr lang="es-A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AR" sz="1400" b="1" u="none" strike="noStrike">
                          <a:effectLst/>
                        </a:rPr>
                        <a:t>ALCANCE</a:t>
                      </a:r>
                      <a:endParaRPr lang="es-A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4229774336"/>
                  </a:ext>
                </a:extLst>
              </a:tr>
              <a:tr h="542115">
                <a:tc>
                  <a:txBody>
                    <a:bodyPr/>
                    <a:lstStyle/>
                    <a:p>
                      <a:pPr algn="ctr" fontAlgn="b"/>
                      <a:r>
                        <a:rPr lang="es-AR" sz="1400" b="1" u="none" strike="noStrike" dirty="0">
                          <a:effectLst/>
                        </a:rPr>
                        <a:t>2016</a:t>
                      </a:r>
                      <a:endParaRPr lang="es-A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1400" b="1" u="none" strike="noStrike" dirty="0">
                          <a:effectLst/>
                        </a:rPr>
                        <a:t>3</a:t>
                      </a:r>
                      <a:r>
                        <a:rPr lang="es-AR" sz="1400" b="1" u="none" strike="noStrike" dirty="0" smtClean="0">
                          <a:effectLst/>
                        </a:rPr>
                        <a:t>° grado </a:t>
                      </a:r>
                      <a:r>
                        <a:rPr lang="es-AR" sz="1400" b="1" u="none" strike="noStrike" dirty="0">
                          <a:effectLst/>
                        </a:rPr>
                        <a:t>primaria</a:t>
                      </a:r>
                      <a:endParaRPr lang="es-A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1400" b="1" u="none" strike="noStrike" dirty="0">
                          <a:effectLst/>
                        </a:rPr>
                        <a:t>Lengua - Matemática</a:t>
                      </a:r>
                      <a:endParaRPr lang="es-A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AR" sz="1400" b="1" u="none" strike="noStrike">
                          <a:effectLst/>
                        </a:rPr>
                        <a:t>Muestra</a:t>
                      </a:r>
                      <a:endParaRPr lang="es-A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15345627"/>
                  </a:ext>
                </a:extLst>
              </a:tr>
              <a:tr h="542115">
                <a:tc>
                  <a:txBody>
                    <a:bodyPr/>
                    <a:lstStyle/>
                    <a:p>
                      <a:pPr algn="ctr" fontAlgn="b"/>
                      <a:r>
                        <a:rPr lang="es-AR" sz="1400" b="1" u="none" strike="noStrike" dirty="0">
                          <a:effectLst/>
                        </a:rPr>
                        <a:t> </a:t>
                      </a:r>
                      <a:endParaRPr lang="es-A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1400" b="1" u="none" strike="noStrike" dirty="0">
                          <a:effectLst/>
                        </a:rPr>
                        <a:t>6</a:t>
                      </a:r>
                      <a:r>
                        <a:rPr lang="es-AR" sz="1400" b="1" u="none" strike="noStrike" dirty="0" smtClean="0">
                          <a:effectLst/>
                        </a:rPr>
                        <a:t>° grado </a:t>
                      </a:r>
                      <a:r>
                        <a:rPr lang="es-AR" sz="1400" b="1" u="none" strike="noStrike" dirty="0">
                          <a:effectLst/>
                        </a:rPr>
                        <a:t>primaria </a:t>
                      </a:r>
                      <a:endParaRPr lang="es-A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1400" b="1" u="none" strike="noStrike" dirty="0">
                          <a:effectLst/>
                        </a:rPr>
                        <a:t>Lengua - Matemática</a:t>
                      </a:r>
                      <a:endParaRPr lang="es-A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AR" sz="1400" b="1" u="none" strike="noStrike" dirty="0">
                          <a:effectLst/>
                        </a:rPr>
                        <a:t>Censo</a:t>
                      </a:r>
                      <a:endParaRPr lang="es-A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828711166"/>
                  </a:ext>
                </a:extLst>
              </a:tr>
              <a:tr h="542115">
                <a:tc>
                  <a:txBody>
                    <a:bodyPr/>
                    <a:lstStyle/>
                    <a:p>
                      <a:pPr algn="ctr" fontAlgn="b"/>
                      <a:r>
                        <a:rPr lang="es-AR" sz="1400" b="1" u="none" strike="noStrike">
                          <a:effectLst/>
                        </a:rPr>
                        <a:t> </a:t>
                      </a:r>
                      <a:endParaRPr lang="es-A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1400" b="1" u="none" strike="noStrike" dirty="0">
                          <a:effectLst/>
                        </a:rPr>
                        <a:t>2</a:t>
                      </a:r>
                      <a:r>
                        <a:rPr lang="es-AR" sz="1400" b="1" u="none" strike="noStrike" dirty="0" smtClean="0">
                          <a:effectLst/>
                        </a:rPr>
                        <a:t>°</a:t>
                      </a:r>
                      <a:r>
                        <a:rPr lang="es-AR" sz="1400" b="1" u="none" strike="noStrike" baseline="0" dirty="0" smtClean="0">
                          <a:effectLst/>
                        </a:rPr>
                        <a:t> </a:t>
                      </a:r>
                      <a:r>
                        <a:rPr lang="es-AR" sz="1400" b="1" u="none" strike="noStrike" dirty="0" smtClean="0">
                          <a:effectLst/>
                        </a:rPr>
                        <a:t> </a:t>
                      </a:r>
                      <a:r>
                        <a:rPr lang="es-AR" sz="1400" b="1" u="none" strike="noStrike" dirty="0">
                          <a:effectLst/>
                        </a:rPr>
                        <a:t>secundario</a:t>
                      </a:r>
                      <a:endParaRPr lang="es-A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1400" b="1" u="none" strike="noStrike" dirty="0">
                          <a:effectLst/>
                        </a:rPr>
                        <a:t>Lengua - Matemática</a:t>
                      </a:r>
                      <a:endParaRPr lang="es-A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AR" sz="1400" b="1" u="none" strike="noStrike" dirty="0">
                          <a:effectLst/>
                        </a:rPr>
                        <a:t>Muestra</a:t>
                      </a:r>
                      <a:endParaRPr lang="es-A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3714602050"/>
                  </a:ext>
                </a:extLst>
              </a:tr>
              <a:tr h="749121">
                <a:tc>
                  <a:txBody>
                    <a:bodyPr/>
                    <a:lstStyle/>
                    <a:p>
                      <a:pPr algn="ctr" fontAlgn="b"/>
                      <a:r>
                        <a:rPr lang="es-AR" sz="1400" b="1" u="none" strike="noStrike">
                          <a:effectLst/>
                        </a:rPr>
                        <a:t> </a:t>
                      </a:r>
                      <a:endParaRPr lang="es-A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1400" b="1" u="none" strike="noStrike" dirty="0">
                          <a:effectLst/>
                        </a:rPr>
                        <a:t>5</a:t>
                      </a:r>
                      <a:r>
                        <a:rPr lang="es-AR" sz="1400" b="1" u="none" strike="noStrike" dirty="0" smtClean="0">
                          <a:effectLst/>
                        </a:rPr>
                        <a:t>° </a:t>
                      </a:r>
                      <a:r>
                        <a:rPr lang="es-AR" sz="1400" b="1" u="none" strike="noStrike" dirty="0">
                          <a:effectLst/>
                        </a:rPr>
                        <a:t>secundario</a:t>
                      </a:r>
                      <a:endParaRPr lang="es-A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1400" b="1" u="none" strike="noStrike" dirty="0">
                          <a:effectLst/>
                        </a:rPr>
                        <a:t>Lengua - Matemática - Ciencias Sociales - Ciencias Naturales</a:t>
                      </a:r>
                      <a:endParaRPr lang="es-A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AR" sz="1400" b="1" u="none" strike="noStrike" dirty="0">
                          <a:effectLst/>
                        </a:rPr>
                        <a:t>Censo</a:t>
                      </a:r>
                      <a:endParaRPr lang="es-A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282728074"/>
                  </a:ext>
                </a:extLst>
              </a:tr>
              <a:tr h="542115">
                <a:tc>
                  <a:txBody>
                    <a:bodyPr/>
                    <a:lstStyle/>
                    <a:p>
                      <a:pPr algn="ctr" fontAlgn="b"/>
                      <a:r>
                        <a:rPr lang="es-AR" sz="1400" b="1" u="none" strike="noStrike">
                          <a:effectLst/>
                        </a:rPr>
                        <a:t>2017</a:t>
                      </a:r>
                      <a:endParaRPr lang="es-A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1400" b="1" u="none" strike="noStrike">
                          <a:effectLst/>
                        </a:rPr>
                        <a:t>4° primaria</a:t>
                      </a:r>
                      <a:endParaRPr lang="es-A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1400" b="1" u="none" strike="noStrike">
                          <a:effectLst/>
                        </a:rPr>
                        <a:t>Producción Escrita</a:t>
                      </a:r>
                      <a:endParaRPr lang="es-A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AR" sz="1400" b="1" u="none" strike="noStrike" dirty="0">
                          <a:effectLst/>
                        </a:rPr>
                        <a:t>Muestra</a:t>
                      </a:r>
                      <a:endParaRPr lang="es-A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2861281528"/>
                  </a:ext>
                </a:extLst>
              </a:tr>
              <a:tr h="542115">
                <a:tc>
                  <a:txBody>
                    <a:bodyPr/>
                    <a:lstStyle/>
                    <a:p>
                      <a:pPr algn="ctr" fontAlgn="b"/>
                      <a:r>
                        <a:rPr lang="es-AR" sz="1400" b="1" u="none" strike="noStrike">
                          <a:effectLst/>
                        </a:rPr>
                        <a:t> </a:t>
                      </a:r>
                      <a:endParaRPr lang="es-A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1400" b="1" u="none" strike="noStrike">
                          <a:effectLst/>
                        </a:rPr>
                        <a:t>6° primaria</a:t>
                      </a:r>
                      <a:endParaRPr lang="es-A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1400" b="1" u="none" strike="noStrike">
                          <a:effectLst/>
                        </a:rPr>
                        <a:t>Ciencias Naturales - Ciencias Sociales</a:t>
                      </a:r>
                      <a:endParaRPr lang="es-A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AR" sz="1400" b="1" u="none" strike="noStrike" dirty="0">
                          <a:effectLst/>
                        </a:rPr>
                        <a:t>Censo</a:t>
                      </a:r>
                      <a:endParaRPr lang="es-A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958923877"/>
                  </a:ext>
                </a:extLst>
              </a:tr>
              <a:tr h="542115">
                <a:tc>
                  <a:txBody>
                    <a:bodyPr/>
                    <a:lstStyle/>
                    <a:p>
                      <a:pPr algn="ctr" fontAlgn="b"/>
                      <a:r>
                        <a:rPr lang="es-AR" sz="1400" b="1" u="none" strike="noStrike">
                          <a:effectLst/>
                        </a:rPr>
                        <a:t> </a:t>
                      </a:r>
                      <a:endParaRPr lang="es-A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1400" b="1" u="none" strike="noStrike">
                          <a:effectLst/>
                        </a:rPr>
                        <a:t>5°/6° secundaria </a:t>
                      </a:r>
                      <a:endParaRPr lang="es-A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1400" b="1" u="none" strike="noStrike">
                          <a:effectLst/>
                        </a:rPr>
                        <a:t>Lengua - Matemática</a:t>
                      </a:r>
                      <a:endParaRPr lang="es-A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AR" sz="1400" b="1" u="none" strike="noStrike" dirty="0">
                          <a:effectLst/>
                        </a:rPr>
                        <a:t>Censo</a:t>
                      </a:r>
                      <a:endParaRPr lang="es-A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21359243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6528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7368" y="476672"/>
            <a:ext cx="11233248" cy="1440160"/>
          </a:xfrm>
        </p:spPr>
        <p:txBody>
          <a:bodyPr>
            <a:normAutofit fontScale="90000"/>
          </a:bodyPr>
          <a:lstStyle/>
          <a:p>
            <a:r>
              <a:rPr lang="es-AR" sz="3600" dirty="0"/>
              <a:t/>
            </a:r>
            <a:br>
              <a:rPr lang="es-AR" sz="3600" dirty="0"/>
            </a:br>
            <a:r>
              <a:rPr lang="es-AR" b="1" dirty="0" smtClean="0">
                <a:latin typeface="+mn-lt"/>
              </a:rPr>
              <a:t>¿A quiénes se evalúo?</a:t>
            </a:r>
            <a:r>
              <a:rPr lang="es-AR" sz="3600" b="1" dirty="0" smtClean="0">
                <a:latin typeface="+mn-lt"/>
              </a:rPr>
              <a:t/>
            </a:r>
            <a:br>
              <a:rPr lang="es-AR" sz="3600" b="1" dirty="0" smtClean="0">
                <a:latin typeface="+mn-lt"/>
              </a:rPr>
            </a:br>
            <a:r>
              <a:rPr lang="es-AR" sz="3600" b="1" dirty="0" smtClean="0">
                <a:latin typeface="+mn-lt"/>
              </a:rPr>
              <a:t/>
            </a:r>
            <a:br>
              <a:rPr lang="es-AR" sz="3600" b="1" dirty="0" smtClean="0">
                <a:latin typeface="+mn-lt"/>
              </a:rPr>
            </a:br>
            <a:r>
              <a:rPr lang="es-AR" sz="3600" b="1" dirty="0" smtClean="0">
                <a:latin typeface="+mn-lt"/>
              </a:rPr>
              <a:t>En el País se evaluaron 29.000 escuelas y 900.000 estudiantes. </a:t>
            </a:r>
            <a:endParaRPr lang="es-AR" sz="3600" b="1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3143672" y="1916832"/>
            <a:ext cx="5832648" cy="3672408"/>
          </a:xfrm>
        </p:spPr>
        <p:txBody>
          <a:bodyPr>
            <a:normAutofit/>
          </a:bodyPr>
          <a:lstStyle/>
          <a:p>
            <a:r>
              <a:rPr lang="es-AR" sz="3600" b="1" dirty="0" smtClean="0">
                <a:latin typeface="+mn-lt"/>
              </a:rPr>
              <a:t>En Mendoza se evaluaron 1197 instituciones (815 primarias y 382 secundarias de gestión estatal y privada, 38.913 estudiantes</a:t>
            </a:r>
            <a:r>
              <a:rPr lang="es-AR" b="1" dirty="0" smtClean="0">
                <a:latin typeface="+mn-lt"/>
              </a:rPr>
              <a:t>.</a:t>
            </a:r>
            <a:endParaRPr lang="es-AR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47389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38200" y="188640"/>
            <a:ext cx="8458200" cy="1224135"/>
          </a:xfrm>
        </p:spPr>
        <p:txBody>
          <a:bodyPr>
            <a:normAutofit fontScale="90000"/>
          </a:bodyPr>
          <a:lstStyle/>
          <a:p>
            <a:r>
              <a:rPr lang="es-AR" b="1" dirty="0" smtClean="0">
                <a:latin typeface="+mn-lt"/>
              </a:rPr>
              <a:t>NOVEDADES</a:t>
            </a:r>
            <a:br>
              <a:rPr lang="es-AR" b="1" dirty="0" smtClean="0">
                <a:latin typeface="+mn-lt"/>
              </a:rPr>
            </a:br>
            <a:r>
              <a:rPr lang="es-AR" b="1" dirty="0" smtClean="0">
                <a:latin typeface="+mn-lt"/>
              </a:rPr>
              <a:t>En 2017 se  tuvieron en cuenta:</a:t>
            </a:r>
            <a:endParaRPr lang="es-AR" b="1" dirty="0">
              <a:latin typeface="+mn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38200" y="1700808"/>
            <a:ext cx="9218240" cy="295232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b="1" dirty="0" smtClean="0">
                <a:latin typeface="+mn-lt"/>
              </a:rPr>
              <a:t>Nivel Socio Económico de los hogares (NSE)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b="1" dirty="0" smtClean="0">
                <a:latin typeface="+mn-lt"/>
              </a:rPr>
              <a:t>Índice  de Contexto Social de la Educación (ICSE)</a:t>
            </a:r>
          </a:p>
          <a:p>
            <a:endParaRPr lang="es-AR" b="1" dirty="0" smtClean="0">
              <a:latin typeface="+mn-lt"/>
            </a:endParaRPr>
          </a:p>
          <a:p>
            <a:r>
              <a:rPr lang="es-AR" b="1" dirty="0" smtClean="0">
                <a:latin typeface="+mn-lt"/>
              </a:rPr>
              <a:t>PARA GARANTIZAR EL ENFOQUE DE EQUIDAD QUE HACE VISIBLE LAS DESIGUALDADES HISTÓRICAS DEL SISTEMA EDUCATIVO.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496796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63352" y="1196752"/>
            <a:ext cx="9033048" cy="4752528"/>
          </a:xfrm>
        </p:spPr>
        <p:txBody>
          <a:bodyPr>
            <a:normAutofit fontScale="90000"/>
          </a:bodyPr>
          <a:lstStyle/>
          <a:p>
            <a:r>
              <a:rPr lang="es-AR" dirty="0" smtClean="0"/>
              <a:t/>
            </a:r>
            <a:br>
              <a:rPr lang="es-AR" dirty="0" smtClean="0"/>
            </a:br>
            <a:r>
              <a:rPr lang="es-AR" dirty="0" smtClean="0"/>
              <a:t/>
            </a:r>
            <a:br>
              <a:rPr lang="es-AR" dirty="0" smtClean="0"/>
            </a:br>
            <a:r>
              <a:rPr lang="es-AR" dirty="0"/>
              <a:t/>
            </a:r>
            <a:br>
              <a:rPr lang="es-AR" dirty="0"/>
            </a:br>
            <a:r>
              <a:rPr lang="es-AR" dirty="0" smtClean="0"/>
              <a:t/>
            </a:r>
            <a:br>
              <a:rPr lang="es-AR" dirty="0" smtClean="0"/>
            </a:br>
            <a:r>
              <a:rPr lang="es-AR" dirty="0"/>
              <a:t/>
            </a:r>
            <a:br>
              <a:rPr lang="es-AR" dirty="0"/>
            </a:br>
            <a:r>
              <a:rPr lang="es-AR" b="1" dirty="0" smtClean="0">
                <a:latin typeface="+mn-lt"/>
              </a:rPr>
              <a:t>También se puso énfasis en la situación laboral de los estudiantes, la condición migratoria de los hogares, la maternidad y la paternidad de los alumnos. </a:t>
            </a:r>
            <a:br>
              <a:rPr lang="es-AR" b="1" dirty="0" smtClean="0">
                <a:latin typeface="+mn-lt"/>
              </a:rPr>
            </a:br>
            <a:r>
              <a:rPr lang="es-AR" dirty="0" smtClean="0"/>
              <a:t/>
            </a:r>
            <a:br>
              <a:rPr lang="es-AR" dirty="0" smtClean="0"/>
            </a:br>
            <a:r>
              <a:rPr lang="es-AR" dirty="0" smtClean="0"/>
              <a:t/>
            </a:r>
            <a:br>
              <a:rPr lang="es-AR" dirty="0" smtClean="0"/>
            </a:br>
            <a:r>
              <a:rPr lang="es-AR" dirty="0" smtClean="0"/>
              <a:t/>
            </a:r>
            <a:br>
              <a:rPr lang="es-AR" dirty="0" smtClean="0"/>
            </a:br>
            <a:r>
              <a:rPr lang="es-AR" dirty="0" smtClean="0"/>
              <a:t/>
            </a:r>
            <a:br>
              <a:rPr lang="es-AR" dirty="0" smtClean="0"/>
            </a:b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801861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miguitos 16x9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13247122_TF03896101.potx" id="{54DDF90D-4D8C-4C0B-8E7A-27FE1D9E818D}" vid="{D83EF4BC-2653-47A8-9905-60BE1DC3223F}"/>
    </a:ext>
  </a:extLst>
</a:theme>
</file>

<file path=ppt/theme/theme2.xml><?xml version="1.0" encoding="utf-8"?>
<a:theme xmlns:a="http://schemas.openxmlformats.org/drawingml/2006/main" name="Tema de Offic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EDF6667-B669-49A4-BBE6-2132BA71C0C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DA15C6C-6BB6-4DB6-B7D6-7F14EAB2CC5C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40262f94-9f35-4ac3-9a90-690165a166b7"/>
    <ds:schemaRef ds:uri="a4f35948-e619-41b3-aa29-22878b09cfd2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A369AEE-D726-45B1-ACA9-0D6048C368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Presentación educativa de niños en el patio de la escuela (álbum panorámico)</Template>
  <TotalTime>581</TotalTime>
  <Words>979</Words>
  <Application>Microsoft Office PowerPoint</Application>
  <PresentationFormat>Personalizado</PresentationFormat>
  <Paragraphs>135</Paragraphs>
  <Slides>33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34" baseType="lpstr">
      <vt:lpstr>Amiguitos 16x9</vt:lpstr>
      <vt:lpstr>   Dirección de Planificación  y Evaluación de la Calidad Educativa  de la Provincia de Mendoza.   </vt:lpstr>
      <vt:lpstr>Objetivos</vt:lpstr>
      <vt:lpstr>APRENDER 2016</vt:lpstr>
      <vt:lpstr>INFORME DE RESULTADOS </vt:lpstr>
      <vt:lpstr> </vt:lpstr>
      <vt:lpstr>¿QUÉ ÁREAS SE EVALUARON ?</vt:lpstr>
      <vt:lpstr> ¿A quiénes se evalúo?  En el País se evaluaron 29.000 escuelas y 900.000 estudiantes. </vt:lpstr>
      <vt:lpstr>NOVEDADES En 2017 se  tuvieron en cuenta:</vt:lpstr>
      <vt:lpstr>     También se puso énfasis en la situación laboral de los estudiantes, la condición migratoria de los hogares, la maternidad y la paternidad de los alumnos.      </vt:lpstr>
      <vt:lpstr>Las evaluaciones constaron de 2 partes.</vt:lpstr>
      <vt:lpstr>El docente debe implementar estrategias diversas para el enriquecimiento de los procesos de enseñanza y de capacidades según la condición preexistente de los estudiantes.</vt:lpstr>
      <vt:lpstr> LENGUA y LITERATURA  SECUNDARIA</vt:lpstr>
      <vt:lpstr>          Lengua y Literatura en 5° año nivel secundario censal - 2017</vt:lpstr>
      <vt:lpstr>Presentación de PowerPoint</vt:lpstr>
      <vt:lpstr>La diferencia porcentual en los desempeños Avanzado y Satisfactorio en Lengua evidencia que 811 estudiantes enriquecieron su plataforma cognitiva en relación con el objeto de estudio.</vt:lpstr>
      <vt:lpstr>Análisis </vt:lpstr>
      <vt:lpstr> MATEMÁTICA 5to. año </vt:lpstr>
      <vt:lpstr> Matemática en 5° año secundario censal - 2017</vt:lpstr>
      <vt:lpstr>Matemática 5° año nivel secundario censal. Comparativo 2016 -2017 </vt:lpstr>
      <vt:lpstr>  La diferencia porcentual en los desempeños Avanzado y Satisfactorio en Matemática evidencia que 364 estudiantes enriquecieron su plataforma cognitiva en relación con el objeto de estudio.</vt:lpstr>
      <vt:lpstr>Análisis </vt:lpstr>
      <vt:lpstr>CIENCIAS SOCIALES  NIVEL PRIMARIO  CENSAL </vt:lpstr>
      <vt:lpstr>Ciencias Sociales en 6° año nivel primario censal - 2017</vt:lpstr>
      <vt:lpstr>Desempeño en Ciencias Sociales en 6° año nivel primario. Comparativo ONE 2013</vt:lpstr>
      <vt:lpstr>La diferencia porcentual en los desempeños Avanzado y Satisfactorio en Ciencias Sociales evidencia que 2517 estudiantes enriquecieron su plataforma cognitiva en relación con el objeto de estudio.</vt:lpstr>
      <vt:lpstr>Análisis</vt:lpstr>
      <vt:lpstr>     CIENCIAS NATURALES</vt:lpstr>
      <vt:lpstr>Ciencias Naturales  en 6° año nivel primario censal - 2017</vt:lpstr>
      <vt:lpstr>Ciencias Naturales en 6° año,  nivel primario. Comparativo ONE 2013</vt:lpstr>
      <vt:lpstr>La diferencia porcentual en los desempeños Avanzado y Satisfactorio en Ciencias Naturales evidencia que 4162 estudiantes enriquecieron su plataforma cognitiva en relación con el objeto de estudio.</vt:lpstr>
      <vt:lpstr>Análisis</vt:lpstr>
      <vt:lpstr>PARA DESTACAR </vt:lpstr>
      <vt:lpstr>¡MUCHAS GRACIAS!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Dirección de planificación  y evaluación de la calidad educativa, Mendoza 2018.  Dirección General de Escuelas</dc:title>
  <dc:creator>User</dc:creator>
  <cp:keywords/>
  <cp:lastModifiedBy>Edu-Caro</cp:lastModifiedBy>
  <cp:revision>69</cp:revision>
  <dcterms:created xsi:type="dcterms:W3CDTF">2018-04-06T11:21:39Z</dcterms:created>
  <dcterms:modified xsi:type="dcterms:W3CDTF">2018-06-26T08:04:46Z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TC038961019991</vt:lpwstr>
  </property>
  <property fmtid="{D5CDD505-2E9C-101B-9397-08002B2CF9AE}" pid="3" name="ContentTypeId">
    <vt:lpwstr>0x010100AA3F7D94069FF64A86F7DFF56D60E3BE</vt:lpwstr>
  </property>
</Properties>
</file>