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71" r:id="rId1"/>
  </p:sldMasterIdLst>
  <p:notesMasterIdLst>
    <p:notesMasterId r:id="rId16"/>
  </p:notesMasterIdLst>
  <p:sldIdLst>
    <p:sldId id="272" r:id="rId2"/>
    <p:sldId id="258" r:id="rId3"/>
    <p:sldId id="273" r:id="rId4"/>
    <p:sldId id="259" r:id="rId5"/>
    <p:sldId id="261" r:id="rId6"/>
    <p:sldId id="263" r:id="rId7"/>
    <p:sldId id="275" r:id="rId8"/>
    <p:sldId id="294" r:id="rId9"/>
    <p:sldId id="301" r:id="rId10"/>
    <p:sldId id="302" r:id="rId11"/>
    <p:sldId id="286" r:id="rId12"/>
    <p:sldId id="285" r:id="rId13"/>
    <p:sldId id="287" r:id="rId14"/>
    <p:sldId id="300" r:id="rId15"/>
  </p:sldIdLst>
  <p:sldSz cx="9144000" cy="5715000" type="screen16x1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  <a:srgbClr val="0066FF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8043" autoAdjust="0"/>
  </p:normalViewPr>
  <p:slideViewPr>
    <p:cSldViewPr>
      <p:cViewPr varScale="1">
        <p:scale>
          <a:sx n="91" d="100"/>
          <a:sy n="91" d="100"/>
        </p:scale>
        <p:origin x="-1578" y="-90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3A57E2A3-219A-420F-BD6C-5CD116136165}" type="datetimeFigureOut">
              <a:rPr lang="en-US"/>
              <a:pPr>
                <a:defRPr/>
              </a:pPr>
              <a:t>6/26/2018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97F98E96-7587-47E4-8830-DF87BFA07CA3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5581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F98E96-7587-47E4-8830-DF87BFA07CA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7624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935302"/>
            <a:ext cx="6858000" cy="19896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80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Valor Creativo</a:t>
            </a:r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38366B-9959-4A7C-B537-16AF0486C241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286172"/>
      </p:ext>
    </p:extLst>
  </p:cSld>
  <p:clrMapOvr>
    <a:masterClrMapping/>
  </p:clrMapOvr>
  <p:hf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Valor Creativo</a:t>
            </a:r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B19C2-08A8-4938-8B7C-9B765BA62258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902"/>
      </p:ext>
    </p:extLst>
  </p:cSld>
  <p:clrMapOvr>
    <a:masterClrMapping/>
  </p:clrMapOvr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04271"/>
            <a:ext cx="1971675" cy="484319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04271"/>
            <a:ext cx="5800725" cy="484319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Valor Creativo</a:t>
            </a:r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912CA6-65C6-42E4-BE2D-174C22C1BC01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325944"/>
      </p:ext>
    </p:extLst>
  </p:cSld>
  <p:clrMapOvr>
    <a:masterClrMapping/>
  </p:clrMapOvr>
  <p:hf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0 Imagen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723" t="74702" r="4440" b="4369"/>
          <a:stretch>
            <a:fillRect/>
          </a:stretch>
        </p:blipFill>
        <p:spPr bwMode="auto">
          <a:xfrm>
            <a:off x="6632575" y="4938713"/>
            <a:ext cx="2541588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0 Imagen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82" t="80997"/>
          <a:stretch>
            <a:fillRect/>
          </a:stretch>
        </p:blipFill>
        <p:spPr bwMode="auto">
          <a:xfrm>
            <a:off x="6319838" y="4922838"/>
            <a:ext cx="2854325" cy="81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8"/>
          <p:cNvSpPr/>
          <p:nvPr userDrawn="1"/>
        </p:nvSpPr>
        <p:spPr>
          <a:xfrm>
            <a:off x="0" y="265113"/>
            <a:ext cx="6875463" cy="79216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defRPr/>
            </a:pPr>
            <a:endParaRPr lang="es-AR" smtClean="0">
              <a:solidFill>
                <a:srgbClr val="FFFFFF"/>
              </a:solidFill>
            </a:endParaRPr>
          </a:p>
        </p:txBody>
      </p:sp>
      <p:sp>
        <p:nvSpPr>
          <p:cNvPr id="8" name="Rectangle 9"/>
          <p:cNvSpPr/>
          <p:nvPr userDrawn="1"/>
        </p:nvSpPr>
        <p:spPr>
          <a:xfrm>
            <a:off x="6875463" y="265113"/>
            <a:ext cx="2268537" cy="79216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defRPr/>
            </a:pPr>
            <a:endParaRPr lang="es-AR" smtClean="0">
              <a:solidFill>
                <a:srgbClr val="FFFFFF"/>
              </a:solidFill>
            </a:endParaRPr>
          </a:p>
        </p:txBody>
      </p:sp>
      <p:cxnSp>
        <p:nvCxnSpPr>
          <p:cNvPr id="9" name="Straight Connector 10"/>
          <p:cNvCxnSpPr/>
          <p:nvPr userDrawn="1"/>
        </p:nvCxnSpPr>
        <p:spPr>
          <a:xfrm flipH="1">
            <a:off x="468313" y="5089525"/>
            <a:ext cx="8207375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57200" y="1333501"/>
            <a:ext cx="8229600" cy="361223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0" y="265212"/>
            <a:ext cx="6732240" cy="792088"/>
          </a:xfrm>
          <a:prstGeom prst="rect">
            <a:avLst/>
          </a:prstGeom>
        </p:spPr>
        <p:txBody>
          <a:bodyPr rtlCol="0">
            <a:normAutofit/>
          </a:bodyPr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Valor Creativo</a:t>
            </a:r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D9BD3A-E6FB-4CDC-A727-A4118596E196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8896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0 Imagen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723" t="74702" r="4440" b="4369"/>
          <a:stretch>
            <a:fillRect/>
          </a:stretch>
        </p:blipFill>
        <p:spPr bwMode="auto">
          <a:xfrm>
            <a:off x="6632575" y="4938713"/>
            <a:ext cx="2541588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0 Imagen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82" t="80997"/>
          <a:stretch>
            <a:fillRect/>
          </a:stretch>
        </p:blipFill>
        <p:spPr bwMode="auto">
          <a:xfrm>
            <a:off x="6319838" y="4922838"/>
            <a:ext cx="2854325" cy="81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8"/>
          <p:cNvSpPr/>
          <p:nvPr userDrawn="1"/>
        </p:nvSpPr>
        <p:spPr>
          <a:xfrm>
            <a:off x="0" y="265113"/>
            <a:ext cx="6875463" cy="79216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defRPr/>
            </a:pPr>
            <a:endParaRPr lang="es-AR" smtClean="0">
              <a:solidFill>
                <a:srgbClr val="FFFFFF"/>
              </a:solidFill>
            </a:endParaRPr>
          </a:p>
        </p:txBody>
      </p:sp>
      <p:sp>
        <p:nvSpPr>
          <p:cNvPr id="8" name="Rectangle 9"/>
          <p:cNvSpPr/>
          <p:nvPr userDrawn="1"/>
        </p:nvSpPr>
        <p:spPr>
          <a:xfrm>
            <a:off x="6875463" y="265113"/>
            <a:ext cx="2268537" cy="79216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defRPr/>
            </a:pPr>
            <a:endParaRPr lang="es-AR" smtClean="0">
              <a:solidFill>
                <a:srgbClr val="FFFFFF"/>
              </a:solidFill>
            </a:endParaRPr>
          </a:p>
        </p:txBody>
      </p:sp>
      <p:cxnSp>
        <p:nvCxnSpPr>
          <p:cNvPr id="9" name="Straight Connector 10"/>
          <p:cNvCxnSpPr/>
          <p:nvPr userDrawn="1"/>
        </p:nvCxnSpPr>
        <p:spPr>
          <a:xfrm flipH="1">
            <a:off x="468313" y="5089525"/>
            <a:ext cx="8207375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33501"/>
            <a:ext cx="4038600" cy="361223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33501"/>
            <a:ext cx="4038600" cy="361223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0" y="265212"/>
            <a:ext cx="6732240" cy="792088"/>
          </a:xfrm>
          <a:prstGeom prst="rect">
            <a:avLst/>
          </a:prstGeom>
        </p:spPr>
        <p:txBody>
          <a:bodyPr rtlCol="0">
            <a:normAutofit/>
          </a:bodyPr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Valor Creativo</a:t>
            </a:r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202442-8C54-49F2-A314-8CACB849A246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0383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0 Imagen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723" t="74702" r="4440" b="4369"/>
          <a:stretch>
            <a:fillRect/>
          </a:stretch>
        </p:blipFill>
        <p:spPr bwMode="auto">
          <a:xfrm>
            <a:off x="6632575" y="4938713"/>
            <a:ext cx="2541588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0 Imagen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82" t="80997"/>
          <a:stretch>
            <a:fillRect/>
          </a:stretch>
        </p:blipFill>
        <p:spPr bwMode="auto">
          <a:xfrm>
            <a:off x="6319838" y="4922838"/>
            <a:ext cx="2854325" cy="81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 userDrawn="1"/>
        </p:nvSpPr>
        <p:spPr>
          <a:xfrm>
            <a:off x="0" y="265113"/>
            <a:ext cx="6875463" cy="79216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defRPr/>
            </a:pPr>
            <a:endParaRPr lang="es-AR" smtClean="0">
              <a:solidFill>
                <a:srgbClr val="FFFFFF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6875463" y="265113"/>
            <a:ext cx="2268537" cy="79216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defRPr/>
            </a:pPr>
            <a:endParaRPr lang="es-AR" smtClean="0">
              <a:solidFill>
                <a:srgbClr val="FFFFFF"/>
              </a:solidFill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 flipH="1">
            <a:off x="468313" y="5089525"/>
            <a:ext cx="8207375" cy="0"/>
          </a:xfrm>
          <a:prstGeom prst="line">
            <a:avLst/>
          </a:prstGeom>
          <a:ln w="952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0534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279261"/>
            <a:ext cx="4041775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812396"/>
            <a:ext cx="4041775" cy="320534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0" y="265212"/>
            <a:ext cx="6732240" cy="792088"/>
          </a:xfrm>
          <a:prstGeom prst="rect">
            <a:avLst/>
          </a:prstGeom>
        </p:spPr>
        <p:txBody>
          <a:bodyPr rtlCol="0">
            <a:normAutofit/>
          </a:bodyPr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Valor Creativo</a:t>
            </a:r>
            <a:endParaRPr lang="en-US" dirty="0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1BAA07-D0F9-4D8F-91E5-51391035355B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6925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0 Imagen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723" t="74702" r="4440" b="4369"/>
          <a:stretch>
            <a:fillRect/>
          </a:stretch>
        </p:blipFill>
        <p:spPr bwMode="auto">
          <a:xfrm>
            <a:off x="6632575" y="4938713"/>
            <a:ext cx="2541588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0 Imagen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82" t="80997"/>
          <a:stretch>
            <a:fillRect/>
          </a:stretch>
        </p:blipFill>
        <p:spPr bwMode="auto">
          <a:xfrm>
            <a:off x="6319838" y="4922838"/>
            <a:ext cx="2854325" cy="81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8"/>
          <p:cNvSpPr/>
          <p:nvPr userDrawn="1"/>
        </p:nvSpPr>
        <p:spPr>
          <a:xfrm>
            <a:off x="0" y="265113"/>
            <a:ext cx="6875463" cy="79216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defRPr/>
            </a:pPr>
            <a:endParaRPr lang="es-AR" smtClean="0">
              <a:solidFill>
                <a:srgbClr val="FFFFFF"/>
              </a:solidFill>
            </a:endParaRPr>
          </a:p>
        </p:txBody>
      </p:sp>
      <p:sp>
        <p:nvSpPr>
          <p:cNvPr id="6" name="Rectangle 9"/>
          <p:cNvSpPr/>
          <p:nvPr userDrawn="1"/>
        </p:nvSpPr>
        <p:spPr>
          <a:xfrm>
            <a:off x="6875463" y="265113"/>
            <a:ext cx="2268537" cy="79216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defRPr/>
            </a:pPr>
            <a:endParaRPr lang="es-AR" smtClean="0">
              <a:solidFill>
                <a:srgbClr val="FFFFFF"/>
              </a:solidFill>
            </a:endParaRPr>
          </a:p>
        </p:txBody>
      </p:sp>
      <p:cxnSp>
        <p:nvCxnSpPr>
          <p:cNvPr id="7" name="Straight Connector 10"/>
          <p:cNvCxnSpPr/>
          <p:nvPr userDrawn="1"/>
        </p:nvCxnSpPr>
        <p:spPr>
          <a:xfrm flipH="1">
            <a:off x="468313" y="5089525"/>
            <a:ext cx="8207375" cy="0"/>
          </a:xfrm>
          <a:prstGeom prst="line">
            <a:avLst/>
          </a:prstGeom>
          <a:ln w="952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0" y="265212"/>
            <a:ext cx="6732240" cy="792088"/>
          </a:xfrm>
          <a:prstGeom prst="rect">
            <a:avLst/>
          </a:prstGeom>
          <a:solidFill>
            <a:schemeClr val="bg2"/>
          </a:solidFill>
        </p:spPr>
        <p:txBody>
          <a:bodyPr rtlCol="0">
            <a:normAutofit/>
          </a:bodyPr>
          <a:lstStyle>
            <a:lvl1pPr algn="r">
              <a:defRPr sz="4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Valor Creativo</a:t>
            </a:r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BAD290-90AE-4740-B67C-18DAEB9A3310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10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Valor Creativo</a:t>
            </a:r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ADA5F6-C167-48AC-9F94-4F2938D570D1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92869"/>
      </p:ext>
    </p:extLst>
  </p:cSld>
  <p:clrMapOvr>
    <a:masterClrMapping/>
  </p:clrMapOvr>
  <p:hf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424782"/>
            <a:ext cx="7886700" cy="2377281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3824553"/>
            <a:ext cx="7886700" cy="1250156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Valor Creativo</a:t>
            </a:r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0E4B32-2252-4AC7-8B12-C5A082372AC3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921682"/>
      </p:ext>
    </p:extLst>
  </p:cSld>
  <p:clrMapOvr>
    <a:masterClrMapping/>
  </p:clrMapOvr>
  <p:hf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521354"/>
            <a:ext cx="3886200" cy="362611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521354"/>
            <a:ext cx="3886200" cy="362611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Valor Creativo</a:t>
            </a:r>
            <a:endParaRPr lang="en-US" dirty="0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580832-2863-44A2-9471-8ADEA3013BBC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030797"/>
      </p:ext>
    </p:extLst>
  </p:cSld>
  <p:clrMapOvr>
    <a:masterClrMapping/>
  </p:clrMapOvr>
  <p:hf hd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04271"/>
            <a:ext cx="7886700" cy="1104636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9842" y="1400969"/>
            <a:ext cx="3868340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400969"/>
            <a:ext cx="3887391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087563"/>
            <a:ext cx="3887391" cy="307049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8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Valor Creativo</a:t>
            </a:r>
            <a:endParaRPr lang="en-US" dirty="0"/>
          </a:p>
        </p:txBody>
      </p:sp>
      <p:sp>
        <p:nvSpPr>
          <p:cNvPr id="9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50FBC0-578A-4CC6-ACD4-DF8C7504A87E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74682"/>
      </p:ext>
    </p:extLst>
  </p:cSld>
  <p:clrMapOvr>
    <a:masterClrMapping/>
  </p:clrMapOvr>
  <p:hf hd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4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Valor Creativo</a:t>
            </a:r>
            <a:endParaRPr lang="en-US" dirty="0"/>
          </a:p>
        </p:txBody>
      </p:sp>
      <p:sp>
        <p:nvSpPr>
          <p:cNvPr id="5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0EBC85-2515-448A-BD01-433DDEA83689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6713"/>
      </p:ext>
    </p:extLst>
  </p:cSld>
  <p:clrMapOvr>
    <a:masterClrMapping/>
  </p:clrMapOvr>
  <p:hf hd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3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Valor Creativo</a:t>
            </a:r>
            <a:endParaRPr lang="en-US" dirty="0"/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193A7B-5299-4F3C-81B8-0B2F2F4982FA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505291"/>
      </p:ext>
    </p:extLst>
  </p:cSld>
  <p:clrMapOvr>
    <a:masterClrMapping/>
  </p:clrMapOvr>
  <p:hf hd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391" y="822855"/>
            <a:ext cx="4629150" cy="406135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Valor Creativo</a:t>
            </a:r>
            <a:endParaRPr lang="en-US" dirty="0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DDA71F-8067-46A9-A27E-04BAF89078A2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170370"/>
      </p:ext>
    </p:extLst>
  </p:cSld>
  <p:clrMapOvr>
    <a:masterClrMapping/>
  </p:clrMapOvr>
  <p:hf hd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391" y="822855"/>
            <a:ext cx="4629150" cy="4061354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s-AR" noProof="0" smtClean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Valor Creativo</a:t>
            </a:r>
            <a:endParaRPr lang="en-US" dirty="0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BDF9DB-86CF-4DD8-B5E5-F452D9B1B102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288964"/>
      </p:ext>
    </p:extLst>
  </p:cSld>
  <p:clrMapOvr>
    <a:masterClrMapping/>
  </p:clrMapOvr>
  <p:hf hd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título 1"/>
          <p:cNvSpPr>
            <a:spLocks noGrp="1"/>
          </p:cNvSpPr>
          <p:nvPr>
            <p:ph type="title"/>
          </p:nvPr>
        </p:nvSpPr>
        <p:spPr bwMode="auto">
          <a:xfrm>
            <a:off x="628650" y="304800"/>
            <a:ext cx="7886700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  <a:endParaRPr lang="es-AR" smtClean="0"/>
          </a:p>
        </p:txBody>
      </p:sp>
      <p:sp>
        <p:nvSpPr>
          <p:cNvPr id="1027" name="Marcador de texto 2"/>
          <p:cNvSpPr>
            <a:spLocks noGrp="1"/>
          </p:cNvSpPr>
          <p:nvPr>
            <p:ph type="body" idx="1"/>
          </p:nvPr>
        </p:nvSpPr>
        <p:spPr bwMode="auto">
          <a:xfrm>
            <a:off x="628650" y="1520825"/>
            <a:ext cx="7886700" cy="362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 smtClean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28650" y="5297488"/>
            <a:ext cx="20574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028950" y="5297488"/>
            <a:ext cx="30861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Valor Creativo</a:t>
            </a:r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5297488"/>
            <a:ext cx="2057400" cy="303212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</a:defRPr>
            </a:lvl1pPr>
          </a:lstStyle>
          <a:p>
            <a:fld id="{AE6DB7BA-C4D1-499C-B000-123458322EC9}" type="slidenum">
              <a:rPr lang="en-US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3" r:id="rId1"/>
    <p:sldLayoutId id="2147483904" r:id="rId2"/>
    <p:sldLayoutId id="2147483905" r:id="rId3"/>
    <p:sldLayoutId id="2147483906" r:id="rId4"/>
    <p:sldLayoutId id="2147483907" r:id="rId5"/>
    <p:sldLayoutId id="2147483908" r:id="rId6"/>
    <p:sldLayoutId id="2147483909" r:id="rId7"/>
    <p:sldLayoutId id="2147483910" r:id="rId8"/>
    <p:sldLayoutId id="2147483911" r:id="rId9"/>
    <p:sldLayoutId id="2147483912" r:id="rId10"/>
    <p:sldLayoutId id="2147483913" r:id="rId11"/>
    <p:sldLayoutId id="2147483914" r:id="rId12"/>
    <p:sldLayoutId id="2147483915" r:id="rId13"/>
    <p:sldLayoutId id="2147483916" r:id="rId14"/>
    <p:sldLayoutId id="2147483917" r:id="rId15"/>
  </p:sldLayoutIdLst>
  <p:hf hdr="0"/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457200" y="1333500"/>
            <a:ext cx="8362950" cy="3611563"/>
          </a:xfrm>
          <a:extLst/>
        </p:spPr>
        <p:txBody>
          <a:bodyPr rtlCol="0"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s-ES" sz="3600" b="1" dirty="0" smtClean="0"/>
          </a:p>
          <a:p>
            <a:pPr marL="0" indent="0" algn="ctr"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AR" sz="3600" b="1" dirty="0" smtClean="0"/>
              <a:t>Educación para el Desarrollo</a:t>
            </a:r>
          </a:p>
          <a:p>
            <a:pPr marL="0" indent="0" algn="ctr"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AR" sz="3600" b="1" dirty="0" smtClean="0"/>
              <a:t> de Capacidades y Evaluación </a:t>
            </a:r>
          </a:p>
          <a:p>
            <a:pPr marL="0" indent="0" algn="ctr"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AR" sz="3600" b="1" dirty="0" smtClean="0"/>
              <a:t>en Lengua y Literatura y Matemática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0" y="474663"/>
            <a:ext cx="6877050" cy="582612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AR" sz="3200" b="1" dirty="0" smtClean="0">
                <a:latin typeface="+mn-lt"/>
              </a:rPr>
              <a:t>Subsecretaría de Educación</a:t>
            </a:r>
            <a:endParaRPr lang="es-AR" sz="3200" b="1" dirty="0">
              <a:latin typeface="+mn-lt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5089525"/>
            <a:ext cx="2686050" cy="51117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fld id="{2CDC11E7-2D8A-4E44-986A-8E259A0A5B03}" type="slidenum">
              <a:rPr lang="en-US">
                <a:solidFill>
                  <a:srgbClr val="898989"/>
                </a:solidFill>
              </a:rPr>
              <a:pPr/>
              <a:t>1</a:t>
            </a:fld>
            <a:endParaRPr lang="en-US">
              <a:solidFill>
                <a:srgbClr val="898989"/>
              </a:solidFill>
            </a:endParaRPr>
          </a:p>
        </p:txBody>
      </p:sp>
      <p:pic>
        <p:nvPicPr>
          <p:cNvPr id="7176" name="Imagen 10" descr="Resultado de imagen para logo aprender 201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791227"/>
            <a:ext cx="2627784" cy="923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6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8110" y="297191"/>
            <a:ext cx="2408012" cy="73100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Marcador de contenido 9"/>
          <p:cNvGraphicFramePr>
            <a:graphicFrameLocks noGrp="1"/>
          </p:cNvGraphicFramePr>
          <p:nvPr>
            <p:ph sz="half" idx="1"/>
          </p:nvPr>
        </p:nvGraphicFramePr>
        <p:xfrm>
          <a:off x="179388" y="1057275"/>
          <a:ext cx="8856661" cy="49707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6110"/>
                <a:gridCol w="3426435"/>
                <a:gridCol w="1039934"/>
                <a:gridCol w="1114215"/>
                <a:gridCol w="891372"/>
                <a:gridCol w="908595"/>
              </a:tblGrid>
              <a:tr h="944766">
                <a:tc rowSpan="5">
                  <a:txBody>
                    <a:bodyPr/>
                    <a:lstStyle/>
                    <a:p>
                      <a:endParaRPr lang="es-AR" sz="2000" b="1" dirty="0" smtClean="0"/>
                    </a:p>
                    <a:p>
                      <a:endParaRPr lang="es-AR" sz="2000" b="1" dirty="0" smtClean="0"/>
                    </a:p>
                    <a:p>
                      <a:endParaRPr lang="es-AR" sz="2000" b="1" dirty="0" smtClean="0"/>
                    </a:p>
                    <a:p>
                      <a:endParaRPr lang="es-AR" sz="2000" b="1" dirty="0" smtClean="0"/>
                    </a:p>
                    <a:p>
                      <a:r>
                        <a:rPr lang="es-AR" sz="2000" b="1" dirty="0" smtClean="0"/>
                        <a:t>Resolución</a:t>
                      </a:r>
                      <a:r>
                        <a:rPr lang="es-AR" sz="2000" b="1" baseline="0" dirty="0" smtClean="0"/>
                        <a:t> de problemas</a:t>
                      </a:r>
                      <a:endParaRPr lang="es-AR" sz="2000" b="1" dirty="0"/>
                    </a:p>
                  </a:txBody>
                  <a:tcPr marL="91437" marR="91437" marT="45721" marB="45721"/>
                </a:tc>
                <a:tc>
                  <a:txBody>
                    <a:bodyPr/>
                    <a:lstStyle/>
                    <a:p>
                      <a:endParaRPr lang="es-AR" sz="1400"/>
                    </a:p>
                  </a:txBody>
                  <a:tcPr marL="91437" marR="91437" marT="45721" marB="45721"/>
                </a:tc>
                <a:tc>
                  <a:txBody>
                    <a:bodyPr/>
                    <a:lstStyle/>
                    <a:p>
                      <a:r>
                        <a:rPr lang="es-AR" sz="1400" dirty="0" smtClean="0"/>
                        <a:t>Avanzado</a:t>
                      </a:r>
                      <a:endParaRPr lang="es-AR" sz="1400" dirty="0"/>
                    </a:p>
                  </a:txBody>
                  <a:tcPr marL="91437" marR="91437" marT="45721" marB="45721"/>
                </a:tc>
                <a:tc>
                  <a:txBody>
                    <a:bodyPr/>
                    <a:lstStyle/>
                    <a:p>
                      <a:r>
                        <a:rPr lang="es-AR" sz="1400" dirty="0" smtClean="0"/>
                        <a:t>Satisfactorio</a:t>
                      </a:r>
                      <a:endParaRPr lang="es-AR" sz="1400" dirty="0"/>
                    </a:p>
                  </a:txBody>
                  <a:tcPr marL="91437" marR="91437" marT="45721" marB="45721"/>
                </a:tc>
                <a:tc>
                  <a:txBody>
                    <a:bodyPr/>
                    <a:lstStyle/>
                    <a:p>
                      <a:r>
                        <a:rPr lang="es-AR" sz="1400" dirty="0" smtClean="0"/>
                        <a:t>Básico</a:t>
                      </a:r>
                      <a:endParaRPr lang="es-AR" sz="1400" dirty="0"/>
                    </a:p>
                  </a:txBody>
                  <a:tcPr marL="91437" marR="91437" marT="45721" marB="45721"/>
                </a:tc>
                <a:tc>
                  <a:txBody>
                    <a:bodyPr/>
                    <a:lstStyle/>
                    <a:p>
                      <a:r>
                        <a:rPr lang="es-AR" sz="1400" dirty="0" smtClean="0"/>
                        <a:t>Por debajo del básico</a:t>
                      </a:r>
                      <a:endParaRPr lang="es-AR" sz="1400" dirty="0"/>
                    </a:p>
                  </a:txBody>
                  <a:tcPr marL="91437" marR="91437" marT="45721" marB="45721"/>
                </a:tc>
              </a:tr>
              <a:tr h="1371428">
                <a:tc vMerge="1">
                  <a:txBody>
                    <a:bodyPr/>
                    <a:lstStyle/>
                    <a:p>
                      <a:endParaRPr lang="es-A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400" b="1" dirty="0" smtClean="0"/>
                        <a:t>Analizar e interpretar el </a:t>
                      </a:r>
                    </a:p>
                    <a:p>
                      <a:r>
                        <a:rPr lang="es-AR" sz="1400" b="1" dirty="0" smtClean="0"/>
                        <a:t>Problema.</a:t>
                      </a:r>
                    </a:p>
                    <a:p>
                      <a:endParaRPr lang="es-AR" sz="1400" b="1" dirty="0" smtClean="0"/>
                    </a:p>
                    <a:p>
                      <a:endParaRPr lang="es-AR" sz="1400" b="1" dirty="0" smtClean="0"/>
                    </a:p>
                    <a:p>
                      <a:endParaRPr lang="es-AR" sz="1400" b="1" dirty="0" smtClean="0"/>
                    </a:p>
                    <a:p>
                      <a:endParaRPr lang="es-AR" sz="1400" b="1" dirty="0"/>
                    </a:p>
                  </a:txBody>
                  <a:tcPr marL="91437" marR="91437" marT="45721" marB="45721"/>
                </a:tc>
                <a:tc>
                  <a:txBody>
                    <a:bodyPr/>
                    <a:lstStyle/>
                    <a:p>
                      <a:endParaRPr lang="es-AR" sz="1400" dirty="0"/>
                    </a:p>
                  </a:txBody>
                  <a:tcPr marL="91437" marR="91437" marT="45721" marB="45721"/>
                </a:tc>
                <a:tc>
                  <a:txBody>
                    <a:bodyPr/>
                    <a:lstStyle/>
                    <a:p>
                      <a:endParaRPr lang="es-AR" sz="1400" dirty="0"/>
                    </a:p>
                  </a:txBody>
                  <a:tcPr marL="91437" marR="91437" marT="45721" marB="45721"/>
                </a:tc>
                <a:tc>
                  <a:txBody>
                    <a:bodyPr/>
                    <a:lstStyle/>
                    <a:p>
                      <a:endParaRPr lang="es-AR" sz="1400" dirty="0"/>
                    </a:p>
                  </a:txBody>
                  <a:tcPr marL="91437" marR="91437" marT="45721" marB="45721"/>
                </a:tc>
                <a:tc>
                  <a:txBody>
                    <a:bodyPr/>
                    <a:lstStyle/>
                    <a:p>
                      <a:endParaRPr lang="es-AR" sz="1400" dirty="0"/>
                    </a:p>
                  </a:txBody>
                  <a:tcPr marL="91437" marR="91437" marT="45721" marB="45721"/>
                </a:tc>
              </a:tr>
              <a:tr h="764485"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400" b="1" dirty="0" smtClean="0"/>
                        <a:t>Elaborar recursos de síntesis.</a:t>
                      </a:r>
                    </a:p>
                    <a:p>
                      <a:endParaRPr lang="es-AR" sz="1400" b="1" dirty="0"/>
                    </a:p>
                  </a:txBody>
                  <a:tcPr marL="91437" marR="91437" marT="45721" marB="45721"/>
                </a:tc>
                <a:tc>
                  <a:txBody>
                    <a:bodyPr/>
                    <a:lstStyle/>
                    <a:p>
                      <a:endParaRPr lang="es-AR" sz="1400" dirty="0"/>
                    </a:p>
                  </a:txBody>
                  <a:tcPr marL="91437" marR="91437" marT="45721" marB="45721"/>
                </a:tc>
                <a:tc>
                  <a:txBody>
                    <a:bodyPr/>
                    <a:lstStyle/>
                    <a:p>
                      <a:endParaRPr lang="es-AR" sz="1400" dirty="0"/>
                    </a:p>
                  </a:txBody>
                  <a:tcPr marL="91437" marR="91437" marT="45721" marB="45721"/>
                </a:tc>
                <a:tc>
                  <a:txBody>
                    <a:bodyPr/>
                    <a:lstStyle/>
                    <a:p>
                      <a:endParaRPr lang="es-AR" sz="1400" dirty="0"/>
                    </a:p>
                  </a:txBody>
                  <a:tcPr marL="91437" marR="91437" marT="45721" marB="45721"/>
                </a:tc>
                <a:tc>
                  <a:txBody>
                    <a:bodyPr/>
                    <a:lstStyle/>
                    <a:p>
                      <a:endParaRPr lang="es-AR" sz="1400" dirty="0"/>
                    </a:p>
                  </a:txBody>
                  <a:tcPr marL="91437" marR="91437" marT="45721" marB="45721"/>
                </a:tc>
              </a:tr>
              <a:tr h="944892"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400" b="1" dirty="0" smtClean="0"/>
                        <a:t>Elaborar planes de trabajo</a:t>
                      </a:r>
                      <a:r>
                        <a:rPr lang="es-AR" sz="1400" b="1" baseline="0" dirty="0" smtClean="0"/>
                        <a:t> a partir de conjeturas que devienen del análisis e interpretación del problema.</a:t>
                      </a:r>
                      <a:endParaRPr lang="es-AR" sz="1400" b="1" dirty="0" smtClean="0"/>
                    </a:p>
                    <a:p>
                      <a:endParaRPr lang="es-AR" sz="1400" b="1" dirty="0"/>
                    </a:p>
                  </a:txBody>
                  <a:tcPr marL="91437" marR="91437" marT="45721" marB="45721"/>
                </a:tc>
                <a:tc>
                  <a:txBody>
                    <a:bodyPr/>
                    <a:lstStyle/>
                    <a:p>
                      <a:endParaRPr lang="es-AR" sz="1400" dirty="0"/>
                    </a:p>
                  </a:txBody>
                  <a:tcPr marL="91437" marR="91437" marT="45721" marB="45721"/>
                </a:tc>
                <a:tc>
                  <a:txBody>
                    <a:bodyPr/>
                    <a:lstStyle/>
                    <a:p>
                      <a:endParaRPr lang="es-AR" sz="1400" dirty="0"/>
                    </a:p>
                  </a:txBody>
                  <a:tcPr marL="91437" marR="91437" marT="45721" marB="45721"/>
                </a:tc>
                <a:tc>
                  <a:txBody>
                    <a:bodyPr/>
                    <a:lstStyle/>
                    <a:p>
                      <a:endParaRPr lang="es-AR" sz="1400" dirty="0"/>
                    </a:p>
                  </a:txBody>
                  <a:tcPr marL="91437" marR="91437" marT="45721" marB="45721"/>
                </a:tc>
                <a:tc>
                  <a:txBody>
                    <a:bodyPr/>
                    <a:lstStyle/>
                    <a:p>
                      <a:endParaRPr lang="es-AR" sz="1400" dirty="0"/>
                    </a:p>
                  </a:txBody>
                  <a:tcPr marL="91437" marR="91437" marT="45721" marB="45721"/>
                </a:tc>
              </a:tr>
              <a:tr h="944892"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400" b="1" dirty="0" smtClean="0"/>
                        <a:t>Reorganizar información a </a:t>
                      </a:r>
                    </a:p>
                    <a:p>
                      <a:r>
                        <a:rPr lang="es-AR" sz="1400" b="1" dirty="0" smtClean="0"/>
                        <a:t>partir de fuentes múltiples y </a:t>
                      </a:r>
                    </a:p>
                    <a:p>
                      <a:r>
                        <a:rPr lang="es-AR" sz="1400" b="1" dirty="0" smtClean="0"/>
                        <a:t>elaborar conclusiones.</a:t>
                      </a:r>
                    </a:p>
                    <a:p>
                      <a:endParaRPr lang="es-AR" sz="1400" b="1" dirty="0"/>
                    </a:p>
                  </a:txBody>
                  <a:tcPr marL="91437" marR="91437" marT="45721" marB="45721"/>
                </a:tc>
                <a:tc>
                  <a:txBody>
                    <a:bodyPr/>
                    <a:lstStyle/>
                    <a:p>
                      <a:endParaRPr lang="es-AR" sz="1400" dirty="0"/>
                    </a:p>
                  </a:txBody>
                  <a:tcPr marL="91437" marR="91437" marT="45721" marB="45721"/>
                </a:tc>
                <a:tc>
                  <a:txBody>
                    <a:bodyPr/>
                    <a:lstStyle/>
                    <a:p>
                      <a:endParaRPr lang="es-AR" sz="1400" dirty="0"/>
                    </a:p>
                  </a:txBody>
                  <a:tcPr marL="91437" marR="91437" marT="45721" marB="45721"/>
                </a:tc>
                <a:tc>
                  <a:txBody>
                    <a:bodyPr/>
                    <a:lstStyle/>
                    <a:p>
                      <a:endParaRPr lang="es-AR" sz="1400" dirty="0"/>
                    </a:p>
                  </a:txBody>
                  <a:tcPr marL="91437" marR="91437" marT="45721" marB="45721"/>
                </a:tc>
                <a:tc>
                  <a:txBody>
                    <a:bodyPr/>
                    <a:lstStyle/>
                    <a:p>
                      <a:endParaRPr lang="es-AR" sz="1400" dirty="0"/>
                    </a:p>
                  </a:txBody>
                  <a:tcPr marL="91437" marR="91437" marT="45721" marB="45721"/>
                </a:tc>
              </a:tr>
            </a:tbl>
          </a:graphicData>
        </a:graphic>
      </p:graphicFrame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65113"/>
            <a:ext cx="6732588" cy="792162"/>
          </a:xfrm>
        </p:spPr>
        <p:txBody>
          <a:bodyPr/>
          <a:lstStyle/>
          <a:p>
            <a:pPr>
              <a:defRPr/>
            </a:pPr>
            <a:r>
              <a:rPr lang="es-AR" b="1" dirty="0" smtClean="0">
                <a:latin typeface="+mn-lt"/>
              </a:rPr>
              <a:t>Rúbrica: 2do. Ciclo Secundaria</a:t>
            </a:r>
            <a:endParaRPr lang="es-AR" b="1" dirty="0">
              <a:latin typeface="+mn-lt"/>
            </a:endParaRPr>
          </a:p>
        </p:txBody>
      </p:sp>
      <p:sp>
        <p:nvSpPr>
          <p:cNvPr id="5" name="Marcador de fecha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Valor Creativo</a:t>
            </a:r>
            <a:endParaRPr lang="en-U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fld id="{130BF639-C467-413E-B56D-89DD326F20AF}" type="slidenum">
              <a:rPr lang="en-US">
                <a:solidFill>
                  <a:srgbClr val="898989"/>
                </a:solidFill>
              </a:rPr>
              <a:pPr/>
              <a:t>10</a:t>
            </a:fld>
            <a:endParaRPr lang="en-US">
              <a:solidFill>
                <a:srgbClr val="898989"/>
              </a:solidFill>
            </a:endParaRPr>
          </a:p>
        </p:txBody>
      </p:sp>
      <p:pic>
        <p:nvPicPr>
          <p:cNvPr id="16432" name="Imagen 8" descr="Resultado de imagen para logo aprender 201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4938713"/>
            <a:ext cx="2124075" cy="80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ítulo 1"/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</p:spPr>
        <p:txBody>
          <a:bodyPr/>
          <a:lstStyle/>
          <a:p>
            <a:pPr eaLnBrk="1" hangingPunct="1">
              <a:defRPr/>
            </a:pPr>
            <a:r>
              <a:rPr lang="es-AR" b="1" dirty="0" smtClean="0">
                <a:latin typeface="+mn-lt"/>
              </a:rPr>
              <a:t>Aprender: Capacidades dimensionadas</a:t>
            </a:r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</p:nvPr>
        </p:nvGraphicFramePr>
        <p:xfrm>
          <a:off x="628650" y="1520825"/>
          <a:ext cx="7886700" cy="35718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43350"/>
                <a:gridCol w="3943350"/>
              </a:tblGrid>
              <a:tr h="518200">
                <a:tc>
                  <a:txBody>
                    <a:bodyPr/>
                    <a:lstStyle/>
                    <a:p>
                      <a:r>
                        <a:rPr lang="es-AR" sz="2800" b="1" dirty="0" smtClean="0"/>
                        <a:t>Matemática</a:t>
                      </a:r>
                      <a:endParaRPr lang="es-AR" sz="2800" b="1" dirty="0"/>
                    </a:p>
                  </a:txBody>
                  <a:tcPr marT="45740" marB="45740"/>
                </a:tc>
                <a:tc>
                  <a:txBody>
                    <a:bodyPr/>
                    <a:lstStyle/>
                    <a:p>
                      <a:r>
                        <a:rPr lang="es-AR" sz="2800" b="1" dirty="0" smtClean="0"/>
                        <a:t>Lengua</a:t>
                      </a:r>
                      <a:endParaRPr lang="es-AR" sz="2800" b="1" dirty="0"/>
                    </a:p>
                  </a:txBody>
                  <a:tcPr marT="45740" marB="45740"/>
                </a:tc>
              </a:tr>
              <a:tr h="3053675">
                <a:tc>
                  <a:txBody>
                    <a:bodyPr/>
                    <a:lstStyle/>
                    <a:p>
                      <a:r>
                        <a:rPr lang="es-AR" sz="2800" b="1" dirty="0" smtClean="0"/>
                        <a:t>Reconocimiento de conceptos</a:t>
                      </a:r>
                    </a:p>
                    <a:p>
                      <a:r>
                        <a:rPr lang="es-AR" sz="2800" b="1" dirty="0" smtClean="0"/>
                        <a:t>Resolución de operaciones</a:t>
                      </a:r>
                    </a:p>
                    <a:p>
                      <a:r>
                        <a:rPr lang="es-AR" sz="2800" b="1" dirty="0" smtClean="0"/>
                        <a:t>Resolución de soluciones</a:t>
                      </a:r>
                    </a:p>
                    <a:p>
                      <a:r>
                        <a:rPr lang="es-AR" sz="2800" b="1" dirty="0" smtClean="0"/>
                        <a:t>Comunicación</a:t>
                      </a:r>
                      <a:endParaRPr lang="es-AR" sz="2800" b="1" dirty="0"/>
                    </a:p>
                  </a:txBody>
                  <a:tcPr marT="45740" marB="45740"/>
                </a:tc>
                <a:tc>
                  <a:txBody>
                    <a:bodyPr/>
                    <a:lstStyle/>
                    <a:p>
                      <a:r>
                        <a:rPr lang="es-AR" sz="2800" b="1" dirty="0" smtClean="0"/>
                        <a:t>Extraer</a:t>
                      </a:r>
                    </a:p>
                    <a:p>
                      <a:r>
                        <a:rPr lang="es-AR" sz="2800" b="1" dirty="0" smtClean="0"/>
                        <a:t>Interpretar</a:t>
                      </a:r>
                    </a:p>
                    <a:p>
                      <a:r>
                        <a:rPr lang="es-AR" sz="2800" b="1" dirty="0" smtClean="0"/>
                        <a:t>Evaluar</a:t>
                      </a:r>
                      <a:endParaRPr lang="es-AR" sz="2800" b="1" dirty="0"/>
                    </a:p>
                  </a:txBody>
                  <a:tcPr marT="45740" marB="45740"/>
                </a:tc>
              </a:tr>
            </a:tbl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Valor Creativo</a:t>
            </a:r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fld id="{BABF076C-5063-4521-90CD-E9D2B1FF21D3}" type="slidenum">
              <a:rPr lang="en-US">
                <a:solidFill>
                  <a:srgbClr val="898989"/>
                </a:solidFill>
              </a:rPr>
              <a:pPr/>
              <a:t>11</a:t>
            </a:fld>
            <a:endParaRPr lang="en-US">
              <a:solidFill>
                <a:srgbClr val="898989"/>
              </a:solidFill>
            </a:endParaRPr>
          </a:p>
        </p:txBody>
      </p:sp>
      <p:pic>
        <p:nvPicPr>
          <p:cNvPr id="17425" name="Imagen 9" descr="Resultado de imagen para logo aprender 201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5089525"/>
            <a:ext cx="2016125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6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252413"/>
            <a:ext cx="1066800" cy="120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ítulo 1"/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</p:spPr>
        <p:txBody>
          <a:bodyPr/>
          <a:lstStyle/>
          <a:p>
            <a:pPr algn="ctr" eaLnBrk="1" hangingPunct="1">
              <a:defRPr/>
            </a:pPr>
            <a:r>
              <a:rPr lang="es-AR" b="1" dirty="0" smtClean="0">
                <a:latin typeface="+mn-lt"/>
              </a:rPr>
              <a:t>Áreas y capacidades</a:t>
            </a:r>
          </a:p>
        </p:txBody>
      </p:sp>
      <p:graphicFrame>
        <p:nvGraphicFramePr>
          <p:cNvPr id="2" name="Marcador de contenido 1"/>
          <p:cNvGraphicFramePr>
            <a:graphicFrameLocks noGrp="1"/>
          </p:cNvGraphicFramePr>
          <p:nvPr>
            <p:ph idx="1"/>
          </p:nvPr>
        </p:nvGraphicFramePr>
        <p:xfrm>
          <a:off x="628650" y="1520825"/>
          <a:ext cx="7886700" cy="38084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9094"/>
                <a:gridCol w="4536504"/>
                <a:gridCol w="1711102"/>
              </a:tblGrid>
              <a:tr h="790988">
                <a:tc>
                  <a:txBody>
                    <a:bodyPr/>
                    <a:lstStyle/>
                    <a:p>
                      <a:r>
                        <a:rPr lang="es-AR" sz="2400" dirty="0" smtClean="0"/>
                        <a:t>4to. Grado</a:t>
                      </a:r>
                      <a:endParaRPr lang="es-AR" sz="2400" dirty="0"/>
                    </a:p>
                  </a:txBody>
                  <a:tcPr marT="45707" marB="45707"/>
                </a:tc>
                <a:tc>
                  <a:txBody>
                    <a:bodyPr/>
                    <a:lstStyle/>
                    <a:p>
                      <a:r>
                        <a:rPr lang="es-AR" sz="2400" dirty="0" smtClean="0"/>
                        <a:t>6to. Grado</a:t>
                      </a:r>
                      <a:endParaRPr lang="es-AR" sz="2400" dirty="0"/>
                    </a:p>
                  </a:txBody>
                  <a:tcPr marT="45707" marB="45707"/>
                </a:tc>
                <a:tc>
                  <a:txBody>
                    <a:bodyPr/>
                    <a:lstStyle/>
                    <a:p>
                      <a:r>
                        <a:rPr lang="es-AR" sz="2400" dirty="0" smtClean="0"/>
                        <a:t>5to. Año</a:t>
                      </a:r>
                      <a:endParaRPr lang="es-AR" sz="2400" dirty="0"/>
                    </a:p>
                  </a:txBody>
                  <a:tcPr marT="45707" marB="45707"/>
                </a:tc>
              </a:tr>
              <a:tr h="3017425">
                <a:tc>
                  <a:txBody>
                    <a:bodyPr/>
                    <a:lstStyle/>
                    <a:p>
                      <a:r>
                        <a:rPr lang="es-AR" sz="2400" dirty="0" smtClean="0"/>
                        <a:t>Lengua: </a:t>
                      </a:r>
                    </a:p>
                    <a:p>
                      <a:endParaRPr lang="es-AR" sz="2400" dirty="0" smtClean="0"/>
                    </a:p>
                    <a:p>
                      <a:r>
                        <a:rPr lang="es-AR" sz="2400" dirty="0" smtClean="0"/>
                        <a:t>Producción escrita</a:t>
                      </a:r>
                      <a:endParaRPr lang="es-AR" sz="2400" dirty="0"/>
                    </a:p>
                  </a:txBody>
                  <a:tcPr marT="45707" marB="45707"/>
                </a:tc>
                <a:tc>
                  <a:txBody>
                    <a:bodyPr/>
                    <a:lstStyle/>
                    <a:p>
                      <a:r>
                        <a:rPr lang="es-AR" sz="2400" dirty="0" smtClean="0"/>
                        <a:t>Ciencias</a:t>
                      </a:r>
                      <a:r>
                        <a:rPr lang="es-AR" sz="2400" baseline="0" dirty="0" smtClean="0"/>
                        <a:t> Sociales</a:t>
                      </a:r>
                    </a:p>
                    <a:p>
                      <a:endParaRPr lang="es-AR" sz="2400" baseline="0" dirty="0" smtClean="0"/>
                    </a:p>
                    <a:p>
                      <a:r>
                        <a:rPr lang="es-AR" sz="2400" baseline="0" dirty="0" smtClean="0"/>
                        <a:t>Ciencias Naturales</a:t>
                      </a:r>
                    </a:p>
                    <a:p>
                      <a:endParaRPr lang="es-AR" sz="2400" baseline="0" dirty="0" smtClean="0"/>
                    </a:p>
                    <a:p>
                      <a:pPr algn="ctr"/>
                      <a:r>
                        <a:rPr lang="es-AR" sz="2400" baseline="0" dirty="0" smtClean="0"/>
                        <a:t>    </a:t>
                      </a:r>
                      <a:r>
                        <a:rPr lang="es-AR" sz="2400" b="1" baseline="0" dirty="0" smtClean="0">
                          <a:solidFill>
                            <a:srgbClr val="00B050"/>
                          </a:solidFill>
                        </a:rPr>
                        <a:t>Capacidades</a:t>
                      </a:r>
                    </a:p>
                    <a:p>
                      <a:pPr marL="285750" indent="-285750" algn="ctr">
                        <a:buFont typeface="Arial" panose="020B0604020202020204" pitchFamily="34" charset="0"/>
                        <a:buChar char="•"/>
                      </a:pPr>
                      <a:r>
                        <a:rPr lang="es-AR" sz="1800" b="1" baseline="0" dirty="0" smtClean="0"/>
                        <a:t>Reconocimiento</a:t>
                      </a:r>
                    </a:p>
                    <a:p>
                      <a:pPr marL="285750" indent="-285750" algn="ctr">
                        <a:buFont typeface="Arial" panose="020B0604020202020204" pitchFamily="34" charset="0"/>
                        <a:buChar char="•"/>
                      </a:pPr>
                      <a:r>
                        <a:rPr lang="es-AR" sz="1800" b="1" baseline="0" dirty="0" smtClean="0"/>
                        <a:t>Comprensión</a:t>
                      </a:r>
                    </a:p>
                    <a:p>
                      <a:pPr marL="285750" indent="-285750" algn="ctr">
                        <a:buFont typeface="Arial" panose="020B0604020202020204" pitchFamily="34" charset="0"/>
                        <a:buChar char="•"/>
                      </a:pPr>
                      <a:r>
                        <a:rPr lang="es-AR" sz="1800" b="1" baseline="0" dirty="0" smtClean="0"/>
                        <a:t>Análisis de situaciones</a:t>
                      </a:r>
                    </a:p>
                    <a:p>
                      <a:pPr marL="285750" indent="-285750" algn="ctr">
                        <a:buFont typeface="Arial" panose="020B0604020202020204" pitchFamily="34" charset="0"/>
                        <a:buChar char="•"/>
                      </a:pPr>
                      <a:r>
                        <a:rPr lang="es-AR" sz="1800" b="1" baseline="0" dirty="0" smtClean="0"/>
                        <a:t>Comunicación</a:t>
                      </a:r>
                    </a:p>
                  </a:txBody>
                  <a:tcPr marT="45707" marB="45707"/>
                </a:tc>
                <a:tc>
                  <a:txBody>
                    <a:bodyPr/>
                    <a:lstStyle/>
                    <a:p>
                      <a:r>
                        <a:rPr lang="es-AR" sz="2400" dirty="0" smtClean="0"/>
                        <a:t>Lengua</a:t>
                      </a:r>
                    </a:p>
                    <a:p>
                      <a:endParaRPr lang="es-AR" sz="2400" dirty="0" smtClean="0"/>
                    </a:p>
                    <a:p>
                      <a:endParaRPr lang="es-AR" sz="2400" dirty="0" smtClean="0"/>
                    </a:p>
                    <a:p>
                      <a:r>
                        <a:rPr lang="es-AR" sz="2400" dirty="0" smtClean="0"/>
                        <a:t>Matemática</a:t>
                      </a:r>
                      <a:endParaRPr lang="es-AR" sz="2400" dirty="0"/>
                    </a:p>
                  </a:txBody>
                  <a:tcPr marT="45707" marB="45707"/>
                </a:tc>
              </a:tr>
            </a:tbl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Valor </a:t>
            </a:r>
            <a:r>
              <a:rPr lang="en-US" dirty="0" err="1"/>
              <a:t>Creativo</a:t>
            </a:r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fld id="{7DBF0FE6-7134-490D-BA90-57C4AC0E0095}" type="slidenum">
              <a:rPr lang="en-US">
                <a:solidFill>
                  <a:srgbClr val="898989"/>
                </a:solidFill>
              </a:rPr>
              <a:pPr/>
              <a:t>12</a:t>
            </a:fld>
            <a:endParaRPr lang="en-US">
              <a:solidFill>
                <a:srgbClr val="898989"/>
              </a:solidFill>
            </a:endParaRPr>
          </a:p>
        </p:txBody>
      </p:sp>
      <p:pic>
        <p:nvPicPr>
          <p:cNvPr id="1845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52400"/>
            <a:ext cx="1066800" cy="1208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53" name="Imagen 8" descr="Resultado de imagen para logo aprender 201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4938713"/>
            <a:ext cx="2124075" cy="80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AR" smtClean="0"/>
              <a:t>Capacidades dimensionadas primaria</a:t>
            </a:r>
          </a:p>
        </p:txBody>
      </p:sp>
      <p:sp>
        <p:nvSpPr>
          <p:cNvPr id="25603" name="Marcador de contenido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algn="ctr" eaLnBrk="1" hangingPunct="1">
              <a:defRPr/>
            </a:pPr>
            <a:r>
              <a:rPr lang="es-AR" b="1" dirty="0" smtClean="0">
                <a:solidFill>
                  <a:schemeClr val="accent5"/>
                </a:solidFill>
              </a:rPr>
              <a:t> 22 INSTITUTOS DE FORMACIÓN DOCENTE</a:t>
            </a:r>
          </a:p>
          <a:p>
            <a:pPr algn="ctr" eaLnBrk="1" hangingPunct="1">
              <a:defRPr/>
            </a:pPr>
            <a:endParaRPr lang="es-AR" b="1" dirty="0" smtClean="0">
              <a:solidFill>
                <a:srgbClr val="00B050"/>
              </a:solidFill>
            </a:endParaRPr>
          </a:p>
          <a:p>
            <a:pPr eaLnBrk="1" hangingPunct="1">
              <a:defRPr/>
            </a:pPr>
            <a:r>
              <a:rPr lang="es-AR" b="1" dirty="0" smtClean="0"/>
              <a:t>Población: 1159 estudiantes de Práctica de 4to. Año</a:t>
            </a:r>
          </a:p>
          <a:p>
            <a:pPr eaLnBrk="1" hangingPunct="1">
              <a:defRPr/>
            </a:pPr>
            <a:endParaRPr lang="es-AR" b="1" dirty="0" smtClean="0"/>
          </a:p>
        </p:txBody>
      </p:sp>
      <p:sp>
        <p:nvSpPr>
          <p:cNvPr id="4" name="Marcador de fecha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Valor Creativo</a:t>
            </a:r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fld id="{04BD73C8-CC8D-4FC3-A1D8-1594026587BE}" type="slidenum">
              <a:rPr lang="en-US">
                <a:solidFill>
                  <a:srgbClr val="898989"/>
                </a:solidFill>
              </a:rPr>
              <a:pPr/>
              <a:t>13</a:t>
            </a:fld>
            <a:endParaRPr lang="en-US">
              <a:solidFill>
                <a:srgbClr val="898989"/>
              </a:solidFill>
            </a:endParaRPr>
          </a:p>
        </p:txBody>
      </p:sp>
      <p:sp>
        <p:nvSpPr>
          <p:cNvPr id="7" name="Title 5"/>
          <p:cNvSpPr txBox="1">
            <a:spLocks/>
          </p:cNvSpPr>
          <p:nvPr/>
        </p:nvSpPr>
        <p:spPr bwMode="auto">
          <a:xfrm>
            <a:off x="0" y="328613"/>
            <a:ext cx="7667625" cy="79216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es-ES" sz="2800" b="1" dirty="0" smtClean="0"/>
              <a:t>Enseñar 2017</a:t>
            </a:r>
            <a:endParaRPr lang="es-AR" sz="2800" b="1" dirty="0" smtClean="0"/>
          </a:p>
        </p:txBody>
      </p:sp>
      <p:pic>
        <p:nvPicPr>
          <p:cNvPr id="19464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120650"/>
            <a:ext cx="1066800" cy="1208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5" name="Imagen 8" descr="Resultado de imagen para logo aprender 201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4938713"/>
            <a:ext cx="2124075" cy="80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Tabla 1"/>
          <p:cNvGraphicFramePr>
            <a:graphicFrameLocks noGrp="1"/>
          </p:cNvGraphicFramePr>
          <p:nvPr/>
        </p:nvGraphicFramePr>
        <p:xfrm>
          <a:off x="827088" y="2857500"/>
          <a:ext cx="7129462" cy="19415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3330"/>
                <a:gridCol w="4266132"/>
              </a:tblGrid>
              <a:tr h="1005798">
                <a:tc>
                  <a:txBody>
                    <a:bodyPr/>
                    <a:lstStyle/>
                    <a:p>
                      <a:r>
                        <a:rPr lang="es-AR" sz="2000" dirty="0" smtClean="0"/>
                        <a:t>Comunicación</a:t>
                      </a:r>
                      <a:endParaRPr lang="es-AR" sz="2000" dirty="0"/>
                    </a:p>
                  </a:txBody>
                  <a:tcPr marL="91449" marR="91449" marT="45702" marB="45702"/>
                </a:tc>
                <a:tc>
                  <a:txBody>
                    <a:bodyPr/>
                    <a:lstStyle/>
                    <a:p>
                      <a:r>
                        <a:rPr lang="es-AR" sz="2000" dirty="0" smtClean="0"/>
                        <a:t>Pensamiento crítico</a:t>
                      </a:r>
                    </a:p>
                    <a:p>
                      <a:r>
                        <a:rPr lang="es-AR" sz="2000" dirty="0" smtClean="0"/>
                        <a:t>Compromiso y responsabilidad</a:t>
                      </a:r>
                    </a:p>
                    <a:p>
                      <a:r>
                        <a:rPr lang="es-AR" sz="2000" dirty="0" smtClean="0"/>
                        <a:t>Resolución de problemas</a:t>
                      </a:r>
                      <a:endParaRPr lang="es-AR" sz="2000" dirty="0"/>
                    </a:p>
                  </a:txBody>
                  <a:tcPr marL="91449" marR="91449" marT="45702" marB="45702"/>
                </a:tc>
              </a:tr>
              <a:tr h="935715">
                <a:tc>
                  <a:txBody>
                    <a:bodyPr/>
                    <a:lstStyle/>
                    <a:p>
                      <a:r>
                        <a:rPr lang="es-AR" sz="2000" b="1" dirty="0" smtClean="0"/>
                        <a:t>Lectura comprensiva</a:t>
                      </a:r>
                    </a:p>
                    <a:p>
                      <a:r>
                        <a:rPr lang="es-AR" sz="2000" b="1" dirty="0" smtClean="0"/>
                        <a:t>Escritura</a:t>
                      </a:r>
                      <a:endParaRPr lang="es-AR" sz="2000" b="1" dirty="0"/>
                    </a:p>
                  </a:txBody>
                  <a:tcPr marL="91449" marR="91449" marT="45702" marB="45702"/>
                </a:tc>
                <a:tc>
                  <a:txBody>
                    <a:bodyPr/>
                    <a:lstStyle/>
                    <a:p>
                      <a:r>
                        <a:rPr lang="es-AR" sz="2000" b="1" dirty="0" smtClean="0"/>
                        <a:t>Análisis de casos</a:t>
                      </a:r>
                      <a:endParaRPr lang="es-AR" sz="2000" b="1" dirty="0"/>
                    </a:p>
                  </a:txBody>
                  <a:tcPr marL="91449" marR="91449" marT="45702" marB="45702"/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8313" y="304800"/>
            <a:ext cx="7199312" cy="1084263"/>
          </a:xfrm>
        </p:spPr>
        <p:txBody>
          <a:bodyPr/>
          <a:lstStyle/>
          <a:p>
            <a:pPr eaLnBrk="1" hangingPunct="1">
              <a:defRPr/>
            </a:pPr>
            <a:r>
              <a:rPr lang="es-AR" b="1" dirty="0" smtClean="0">
                <a:solidFill>
                  <a:schemeClr val="accent5"/>
                </a:solidFill>
              </a:rPr>
              <a:t>SUBSECRETARÍA DE EDUCACIÓN</a:t>
            </a:r>
            <a:endParaRPr lang="es-AR" b="1" dirty="0">
              <a:solidFill>
                <a:schemeClr val="accent5"/>
              </a:solidFill>
            </a:endParaRPr>
          </a:p>
        </p:txBody>
      </p:sp>
      <p:sp>
        <p:nvSpPr>
          <p:cNvPr id="20483" name="Marcador de contenido 2"/>
          <p:cNvSpPr>
            <a:spLocks noGrp="1"/>
          </p:cNvSpPr>
          <p:nvPr>
            <p:ph idx="1"/>
          </p:nvPr>
        </p:nvSpPr>
        <p:spPr>
          <a:xfrm>
            <a:off x="628650" y="2136775"/>
            <a:ext cx="7886700" cy="3011488"/>
          </a:xfrm>
        </p:spPr>
        <p:txBody>
          <a:bodyPr/>
          <a:lstStyle/>
          <a:p>
            <a:pPr marL="0" indent="0" eaLnBrk="1" hangingPunct="1">
              <a:buFont typeface="Arial" pitchFamily="34" charset="0"/>
              <a:buNone/>
            </a:pPr>
            <a:endParaRPr lang="es-AR" sz="4000" smtClean="0"/>
          </a:p>
          <a:p>
            <a:pPr marL="0" indent="0" algn="ctr" eaLnBrk="1" hangingPunct="1">
              <a:buFont typeface="Arial" pitchFamily="34" charset="0"/>
              <a:buNone/>
            </a:pPr>
            <a:r>
              <a:rPr lang="es-AR" sz="4000" smtClean="0"/>
              <a:t>¡MUCHAS GRACIAS </a:t>
            </a:r>
          </a:p>
          <a:p>
            <a:pPr marL="0" indent="0" algn="ctr" eaLnBrk="1" hangingPunct="1">
              <a:buFont typeface="Arial" pitchFamily="34" charset="0"/>
              <a:buNone/>
            </a:pPr>
            <a:r>
              <a:rPr lang="es-AR" sz="4000" smtClean="0"/>
              <a:t>POR SU ATENCIÓN!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s-AR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Valor Creativo</a:t>
            </a:r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fld id="{75B3C816-EE6B-4029-BB21-BB702AF0F17A}" type="slidenum">
              <a:rPr lang="en-US">
                <a:solidFill>
                  <a:srgbClr val="898989"/>
                </a:solidFill>
              </a:rPr>
              <a:pPr/>
              <a:t>14</a:t>
            </a:fld>
            <a:endParaRPr lang="en-US">
              <a:solidFill>
                <a:srgbClr val="898989"/>
              </a:solidFill>
            </a:endParaRPr>
          </a:p>
        </p:txBody>
      </p:sp>
      <p:pic>
        <p:nvPicPr>
          <p:cNvPr id="20487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80975"/>
            <a:ext cx="1066800" cy="1208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8" name="Imagen 8" descr="Resultado de imagen para logo aprender 201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4938713"/>
            <a:ext cx="2124075" cy="80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ontent Placeholder 6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611563"/>
          </a:xfrm>
        </p:spPr>
        <p:txBody>
          <a:bodyPr/>
          <a:lstStyle/>
          <a:p>
            <a:pPr eaLnBrk="1" hangingPunct="1"/>
            <a:endParaRPr lang="es-AR" smtClean="0"/>
          </a:p>
          <a:p>
            <a:pPr lvl="1" eaLnBrk="1" hangingPunct="1">
              <a:buFont typeface="Wingdings" pitchFamily="2" charset="2"/>
              <a:buChar char="§"/>
            </a:pPr>
            <a:r>
              <a:rPr lang="es-ES" sz="3600" b="1" smtClean="0"/>
              <a:t>Promover el aprendizaje y la evaluación como estrategias para el fortalecimiento  de los procesos educativos a través de estándares, indicadores y rúbricas.</a:t>
            </a:r>
            <a:endParaRPr lang="es-AR" sz="3600" b="1" smtClean="0"/>
          </a:p>
          <a:p>
            <a:pPr eaLnBrk="1" hangingPunct="1"/>
            <a:endParaRPr lang="es-AR" sz="3600" b="1" smtClean="0"/>
          </a:p>
        </p:txBody>
      </p:sp>
      <p:sp>
        <p:nvSpPr>
          <p:cNvPr id="16387" name="Title 2"/>
          <p:cNvSpPr>
            <a:spLocks noGrp="1"/>
          </p:cNvSpPr>
          <p:nvPr>
            <p:ph type="title"/>
          </p:nvPr>
        </p:nvSpPr>
        <p:spPr>
          <a:xfrm>
            <a:off x="0" y="265113"/>
            <a:ext cx="6875463" cy="792162"/>
          </a:xfrm>
          <a:solidFill>
            <a:schemeClr val="bg2">
              <a:lumMod val="90000"/>
            </a:schemeClr>
          </a:solidFill>
          <a:ln>
            <a:solidFill>
              <a:srgbClr val="7030A0"/>
            </a:solidFill>
            <a:miter lim="800000"/>
            <a:headEnd/>
            <a:tailEnd/>
          </a:ln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AR" b="1" dirty="0" smtClean="0">
                <a:latin typeface="+mn-lt"/>
              </a:rPr>
              <a:t>Objetivo </a:t>
            </a:r>
            <a:endParaRPr lang="en-US" b="1" dirty="0" smtClean="0">
              <a:latin typeface="+mn-lt"/>
            </a:endParaRPr>
          </a:p>
        </p:txBody>
      </p:sp>
      <p:sp>
        <p:nvSpPr>
          <p:cNvPr id="8196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s-AR" sz="1200" smtClean="0">
                <a:solidFill>
                  <a:srgbClr val="7F7F7F"/>
                </a:solidFill>
              </a:rPr>
              <a:t>2013</a:t>
            </a:r>
            <a:endParaRPr lang="en-US" sz="1200" smtClean="0">
              <a:solidFill>
                <a:srgbClr val="7F7F7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Valor Creativo</a:t>
            </a:r>
            <a:endParaRPr lang="en-US" dirty="0"/>
          </a:p>
        </p:txBody>
      </p:sp>
      <p:sp>
        <p:nvSpPr>
          <p:cNvPr id="819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60BF854F-29A8-493C-8FBB-0FD1D946707D}" type="slidenum">
              <a:rPr lang="en-US" sz="1200">
                <a:solidFill>
                  <a:srgbClr val="7F7F7F"/>
                </a:solidFill>
              </a:rPr>
              <a:pPr/>
              <a:t>2</a:t>
            </a:fld>
            <a:endParaRPr lang="en-US" sz="1200">
              <a:solidFill>
                <a:srgbClr val="7F7F7F"/>
              </a:solidFill>
            </a:endParaRPr>
          </a:p>
        </p:txBody>
      </p:sp>
      <p:pic>
        <p:nvPicPr>
          <p:cNvPr id="8199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2863" y="374650"/>
            <a:ext cx="1066800" cy="1208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Imagen 7" descr="Resultado de imagen para logo aprender 201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050" y="4945063"/>
            <a:ext cx="2266950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179512" y="1057275"/>
            <a:ext cx="8856984" cy="4240213"/>
          </a:xfrm>
          <a:extLst/>
        </p:spPr>
        <p:txBody>
          <a:bodyPr numCol="2" rtlCol="0">
            <a:normAutofit fontScale="25000" lnSpcReduction="20000"/>
          </a:bodyPr>
          <a:lstStyle/>
          <a:p>
            <a:pPr marL="0" indent="0" algn="just">
              <a:buFont typeface="Arial" pitchFamily="34" charset="0"/>
              <a:buNone/>
              <a:defRPr/>
            </a:pPr>
            <a:endParaRPr lang="es-ES" sz="1600" i="1" dirty="0" smtClean="0"/>
          </a:p>
          <a:p>
            <a:pPr marL="0" indent="0">
              <a:buFont typeface="Arial" pitchFamily="34" charset="0"/>
              <a:buNone/>
              <a:defRPr/>
            </a:pPr>
            <a:r>
              <a:rPr lang="es-ES" sz="4900" b="1" i="1" dirty="0" smtClean="0"/>
              <a:t>- </a:t>
            </a:r>
            <a:r>
              <a:rPr lang="es-ES" sz="7200" b="1" i="1" dirty="0"/>
              <a:t>¿Qué  sentido tiene este construir</a:t>
            </a:r>
            <a:r>
              <a:rPr lang="es-ES" sz="7200" b="1" i="1" dirty="0" smtClean="0"/>
              <a:t>?</a:t>
            </a:r>
            <a:endParaRPr lang="es-AR" sz="7200" b="1" dirty="0"/>
          </a:p>
          <a:p>
            <a:pPr marL="0" indent="0">
              <a:buFont typeface="Arial" pitchFamily="34" charset="0"/>
              <a:buNone/>
              <a:defRPr/>
            </a:pPr>
            <a:r>
              <a:rPr lang="es-ES" sz="7200" b="1" i="1" dirty="0" smtClean="0"/>
              <a:t>¿</a:t>
            </a:r>
            <a:r>
              <a:rPr lang="es-ES" sz="7200" b="1" i="1" dirty="0"/>
              <a:t>Cuál es el fin de una ciudad en </a:t>
            </a:r>
            <a:r>
              <a:rPr lang="es-ES" sz="7200" b="1" i="1" dirty="0" smtClean="0"/>
              <a:t>construcción    (…)? ¿</a:t>
            </a:r>
            <a:r>
              <a:rPr lang="es-ES" sz="7200" b="1" i="1" dirty="0"/>
              <a:t>Dónde está el plano </a:t>
            </a:r>
            <a:r>
              <a:rPr lang="es-ES" sz="7200" b="1" i="1" dirty="0" smtClean="0"/>
              <a:t>que siguen,</a:t>
            </a:r>
          </a:p>
          <a:p>
            <a:pPr marL="0" indent="0">
              <a:buFont typeface="Arial" pitchFamily="34" charset="0"/>
              <a:buNone/>
              <a:defRPr/>
            </a:pPr>
            <a:r>
              <a:rPr lang="es-ES" sz="7200" b="1" i="1" dirty="0" smtClean="0"/>
              <a:t> </a:t>
            </a:r>
            <a:r>
              <a:rPr lang="es-ES" sz="7200" b="1" i="1" dirty="0"/>
              <a:t>el proyecto</a:t>
            </a:r>
            <a:r>
              <a:rPr lang="es-ES" sz="7200" b="1" i="1" dirty="0" smtClean="0"/>
              <a:t>?                                                                                        </a:t>
            </a:r>
          </a:p>
          <a:p>
            <a:pPr marL="0" indent="0">
              <a:buFont typeface="Arial" pitchFamily="34" charset="0"/>
              <a:buNone/>
              <a:defRPr/>
            </a:pPr>
            <a:r>
              <a:rPr lang="es-ES" sz="7200" b="1" i="1" dirty="0" smtClean="0"/>
              <a:t> </a:t>
            </a:r>
            <a:r>
              <a:rPr lang="es-ES" sz="7200" b="1" i="1" dirty="0"/>
              <a:t>-Te lo mostraremos apenas termine la jornada; ahora no podemos interrumpir -responden</a:t>
            </a:r>
            <a:r>
              <a:rPr lang="es-ES" sz="7200" b="1" i="1" dirty="0" smtClean="0"/>
              <a:t>.</a:t>
            </a:r>
          </a:p>
          <a:p>
            <a:pPr marL="0" indent="0">
              <a:buFont typeface="Arial" pitchFamily="34" charset="0"/>
              <a:buNone/>
              <a:defRPr/>
            </a:pPr>
            <a:r>
              <a:rPr lang="es-ES" sz="7200" b="1" i="1" dirty="0" smtClean="0"/>
              <a:t> </a:t>
            </a:r>
            <a:r>
              <a:rPr lang="es-ES" sz="7200" b="1" i="1" dirty="0"/>
              <a:t>El trabajo cesa al atardecer. Cae la noche sobre la obra en construcción. Es una noche estrellada.      </a:t>
            </a:r>
            <a:endParaRPr lang="es-AR" sz="7200" b="1" dirty="0"/>
          </a:p>
          <a:p>
            <a:pPr marL="0" indent="0">
              <a:buFont typeface="Arial" pitchFamily="34" charset="0"/>
              <a:buNone/>
              <a:defRPr/>
            </a:pPr>
            <a:r>
              <a:rPr lang="es-ES" sz="7200" b="1" i="1" dirty="0" smtClean="0"/>
              <a:t> </a:t>
            </a:r>
            <a:r>
              <a:rPr lang="es-ES" sz="7200" b="1" i="1" dirty="0"/>
              <a:t>–Este es el proyecto- dicen.</a:t>
            </a:r>
            <a:r>
              <a:rPr lang="es-AR" sz="7200" b="1" dirty="0" smtClean="0"/>
              <a:t> </a:t>
            </a:r>
          </a:p>
          <a:p>
            <a:pPr marL="0" indent="0" algn="just">
              <a:buFont typeface="Arial" pitchFamily="34" charset="0"/>
              <a:buNone/>
              <a:defRPr/>
            </a:pPr>
            <a:endParaRPr lang="es-AR" sz="1600" b="1" dirty="0"/>
          </a:p>
          <a:p>
            <a:pPr marL="0" indent="0" algn="just">
              <a:buFont typeface="Arial" pitchFamily="34" charset="0"/>
              <a:buNone/>
              <a:defRPr/>
            </a:pPr>
            <a:endParaRPr lang="es-AR" sz="5600" b="1" dirty="0" smtClean="0"/>
          </a:p>
          <a:p>
            <a:pPr marL="0" indent="0" algn="just">
              <a:buFont typeface="Arial" pitchFamily="34" charset="0"/>
              <a:buNone/>
              <a:defRPr/>
            </a:pPr>
            <a:r>
              <a:rPr lang="es-AR" sz="5600" b="1" dirty="0" smtClean="0"/>
              <a:t>Calvino, I. (1972). </a:t>
            </a:r>
            <a:r>
              <a:rPr lang="es-AR" sz="5600" b="1" i="1" dirty="0" smtClean="0"/>
              <a:t>Las ciudades invisibles</a:t>
            </a:r>
            <a:r>
              <a:rPr lang="es-AR" sz="5600" b="1" dirty="0" smtClean="0"/>
              <a:t>. </a:t>
            </a:r>
          </a:p>
          <a:p>
            <a:pPr marL="0" indent="0" algn="just">
              <a:buFont typeface="Arial" pitchFamily="34" charset="0"/>
              <a:buNone/>
              <a:defRPr/>
            </a:pPr>
            <a:r>
              <a:rPr lang="es-AR" sz="5600" b="1" dirty="0" smtClean="0"/>
              <a:t>Barcelona, España: </a:t>
            </a:r>
            <a:r>
              <a:rPr lang="es-AR" sz="5600" b="1" dirty="0" err="1" smtClean="0"/>
              <a:t>Siruela</a:t>
            </a:r>
            <a:r>
              <a:rPr lang="es-AR" sz="5600" b="1" dirty="0" smtClean="0"/>
              <a:t>.</a:t>
            </a:r>
          </a:p>
          <a:p>
            <a:pPr marL="0" indent="0" algn="just">
              <a:buFont typeface="Arial" pitchFamily="34" charset="0"/>
              <a:buNone/>
              <a:defRPr/>
            </a:pPr>
            <a:endParaRPr lang="es-AR" sz="1600" b="1" dirty="0"/>
          </a:p>
          <a:p>
            <a:pPr eaLnBrk="1" fontAlgn="auto" hangingPunct="1">
              <a:spcAft>
                <a:spcPts val="0"/>
              </a:spcAft>
              <a:defRPr/>
            </a:pPr>
            <a:endParaRPr lang="es-AR" sz="1400" b="1" dirty="0" smtClean="0"/>
          </a:p>
          <a:p>
            <a:pPr marL="0" indent="0">
              <a:buFont typeface="Arial" pitchFamily="34" charset="0"/>
              <a:buNone/>
              <a:defRPr/>
            </a:pPr>
            <a:r>
              <a:rPr lang="es-AR" sz="1400" b="1" dirty="0"/>
              <a:t> </a:t>
            </a:r>
            <a:r>
              <a:rPr lang="es-AR" sz="1400" b="1" dirty="0" smtClean="0"/>
              <a:t>  </a:t>
            </a:r>
          </a:p>
          <a:p>
            <a:pPr marL="0" indent="0">
              <a:buFont typeface="Arial" pitchFamily="34" charset="0"/>
              <a:buNone/>
              <a:defRPr/>
            </a:pPr>
            <a:r>
              <a:rPr lang="es-ES" sz="1400" b="1" i="1" dirty="0" smtClean="0"/>
              <a:t>     </a:t>
            </a:r>
          </a:p>
          <a:p>
            <a:pPr marL="0" indent="0">
              <a:buFont typeface="Arial" pitchFamily="34" charset="0"/>
              <a:buNone/>
              <a:defRPr/>
            </a:pPr>
            <a:r>
              <a:rPr lang="es-ES" sz="1400" b="1" i="1" dirty="0" smtClean="0"/>
              <a:t> </a:t>
            </a:r>
          </a:p>
          <a:p>
            <a:pPr marL="0" indent="0">
              <a:buFont typeface="Arial" pitchFamily="34" charset="0"/>
              <a:buNone/>
              <a:defRPr/>
            </a:pPr>
            <a:endParaRPr lang="es-ES" sz="1400" b="1" i="1" dirty="0"/>
          </a:p>
          <a:p>
            <a:pPr marL="342900" lvl="1" indent="0">
              <a:buFont typeface="Arial" pitchFamily="34" charset="0"/>
              <a:buNone/>
              <a:defRPr/>
            </a:pPr>
            <a:r>
              <a:rPr lang="es-ES" sz="2400" b="1" i="1" dirty="0" smtClean="0"/>
              <a:t>      </a:t>
            </a:r>
          </a:p>
          <a:p>
            <a:pPr marL="342900" lvl="1" indent="0">
              <a:buFont typeface="Arial" pitchFamily="34" charset="0"/>
              <a:buNone/>
              <a:defRPr/>
            </a:pPr>
            <a:endParaRPr lang="es-ES" sz="2400" b="1" i="1" dirty="0"/>
          </a:p>
          <a:p>
            <a:pPr marL="342900" lvl="1" indent="0">
              <a:buFont typeface="Arial" pitchFamily="34" charset="0"/>
              <a:buNone/>
              <a:defRPr/>
            </a:pPr>
            <a:endParaRPr lang="es-ES" sz="2400" b="1" i="1" dirty="0" smtClean="0"/>
          </a:p>
          <a:p>
            <a:pPr marL="342900" lvl="1" indent="0">
              <a:buFont typeface="Arial" pitchFamily="34" charset="0"/>
              <a:buNone/>
              <a:defRPr/>
            </a:pPr>
            <a:endParaRPr lang="es-ES" sz="2400" b="1" i="1" dirty="0"/>
          </a:p>
          <a:p>
            <a:pPr marL="342900" lvl="1" indent="0">
              <a:buFont typeface="Arial" pitchFamily="34" charset="0"/>
              <a:buNone/>
              <a:defRPr/>
            </a:pPr>
            <a:endParaRPr lang="es-ES" sz="2400" b="1" i="1" dirty="0" smtClean="0"/>
          </a:p>
          <a:p>
            <a:pPr marL="342900" lvl="1" indent="0" algn="r">
              <a:buFont typeface="Arial" pitchFamily="34" charset="0"/>
              <a:buNone/>
              <a:defRPr/>
            </a:pPr>
            <a:r>
              <a:rPr lang="es-ES" sz="6400" b="1" i="1" dirty="0" smtClean="0"/>
              <a:t>      Lo </a:t>
            </a:r>
            <a:r>
              <a:rPr lang="es-ES" sz="6400" b="1" i="1" dirty="0"/>
              <a:t>importante es construir bien. </a:t>
            </a:r>
            <a:endParaRPr lang="es-ES" sz="6400" b="1" i="1" dirty="0" smtClean="0"/>
          </a:p>
          <a:p>
            <a:pPr marL="342900" lvl="1" indent="0" algn="r">
              <a:buFont typeface="Arial" pitchFamily="34" charset="0"/>
              <a:buNone/>
              <a:defRPr/>
            </a:pPr>
            <a:r>
              <a:rPr lang="es-ES" sz="6400" b="1" i="1" dirty="0"/>
              <a:t> </a:t>
            </a:r>
            <a:r>
              <a:rPr lang="es-ES" sz="6400" b="1" i="1" dirty="0" smtClean="0"/>
              <a:t>    Por </a:t>
            </a:r>
            <a:r>
              <a:rPr lang="es-ES" sz="6400" b="1" i="1" dirty="0"/>
              <a:t>ello, me he </a:t>
            </a:r>
            <a:r>
              <a:rPr lang="es-ES" sz="6400" b="1" i="1" dirty="0" smtClean="0"/>
              <a:t> impuesto </a:t>
            </a:r>
            <a:r>
              <a:rPr lang="es-ES" sz="6400" b="1" i="1" dirty="0"/>
              <a:t>una nueva </a:t>
            </a:r>
            <a:r>
              <a:rPr lang="es-ES" sz="6400" b="1" i="1" dirty="0" smtClean="0"/>
              <a:t>         obligación:</a:t>
            </a:r>
          </a:p>
          <a:p>
            <a:pPr marL="342900" lvl="1" indent="0" algn="r">
              <a:buFont typeface="Arial" pitchFamily="34" charset="0"/>
              <a:buNone/>
              <a:defRPr/>
            </a:pPr>
            <a:r>
              <a:rPr lang="es-ES" sz="6400" b="1" i="1" dirty="0" smtClean="0"/>
              <a:t>     </a:t>
            </a:r>
            <a:r>
              <a:rPr lang="es-ES" sz="6400" b="1" i="1" dirty="0"/>
              <a:t>voy a dejar de </a:t>
            </a:r>
            <a:r>
              <a:rPr lang="es-ES" sz="6400" b="1" i="1" dirty="0" smtClean="0"/>
              <a:t>deshacer</a:t>
            </a:r>
            <a:r>
              <a:rPr lang="es-ES" sz="6400" b="1" i="1" dirty="0"/>
              <a:t>, de derribar, </a:t>
            </a:r>
            <a:endParaRPr lang="es-ES" sz="6400" b="1" i="1" dirty="0" smtClean="0"/>
          </a:p>
          <a:p>
            <a:pPr marL="342900" lvl="1" indent="0" algn="r">
              <a:buFont typeface="Arial" pitchFamily="34" charset="0"/>
              <a:buNone/>
              <a:defRPr/>
            </a:pPr>
            <a:r>
              <a:rPr lang="es-ES" sz="6400" b="1" i="1" dirty="0" smtClean="0"/>
              <a:t>     y </a:t>
            </a:r>
            <a:r>
              <a:rPr lang="es-ES" sz="6400" b="1" i="1" dirty="0"/>
              <a:t>me voy a poner a construir.</a:t>
            </a:r>
            <a:endParaRPr lang="es-AR" sz="6400" b="1" dirty="0"/>
          </a:p>
          <a:p>
            <a:pPr marL="342900" lvl="1" indent="0">
              <a:buFont typeface="Arial" pitchFamily="34" charset="0"/>
              <a:buNone/>
              <a:defRPr/>
            </a:pPr>
            <a:endParaRPr lang="es-AR" sz="2400" b="1" dirty="0" smtClean="0"/>
          </a:p>
          <a:p>
            <a:pPr marL="0" indent="0">
              <a:buFont typeface="Arial" pitchFamily="34" charset="0"/>
              <a:buNone/>
              <a:defRPr/>
            </a:pPr>
            <a:endParaRPr lang="es-AR" sz="2400" b="1" dirty="0"/>
          </a:p>
          <a:p>
            <a:pPr marL="0" indent="0">
              <a:buFont typeface="Arial" pitchFamily="34" charset="0"/>
              <a:buNone/>
              <a:defRPr/>
            </a:pPr>
            <a:endParaRPr lang="es-AR" sz="2400" b="1" dirty="0" smtClean="0"/>
          </a:p>
          <a:p>
            <a:pPr marL="0" indent="0">
              <a:buFont typeface="Arial" pitchFamily="34" charset="0"/>
              <a:buNone/>
              <a:defRPr/>
            </a:pPr>
            <a:endParaRPr lang="es-AR" sz="2400" b="1" dirty="0"/>
          </a:p>
          <a:p>
            <a:pPr marL="0" indent="0">
              <a:buFont typeface="Arial" pitchFamily="34" charset="0"/>
              <a:buNone/>
              <a:defRPr/>
            </a:pPr>
            <a:endParaRPr lang="es-AR" sz="2400" b="1" dirty="0" smtClean="0"/>
          </a:p>
          <a:p>
            <a:pPr marL="0" indent="0">
              <a:buFont typeface="Arial" pitchFamily="34" charset="0"/>
              <a:buNone/>
              <a:defRPr/>
            </a:pPr>
            <a:endParaRPr lang="es-AR" sz="1400" b="1" dirty="0"/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Font typeface="Arial" pitchFamily="34" charset="0"/>
              <a:buNone/>
              <a:defRPr/>
            </a:pPr>
            <a:r>
              <a:rPr lang="es-AR" sz="5600" b="1" dirty="0"/>
              <a:t> </a:t>
            </a:r>
            <a:r>
              <a:rPr lang="es-AR" sz="5600" b="1" dirty="0" smtClean="0"/>
              <a:t>               </a:t>
            </a:r>
            <a:r>
              <a:rPr lang="es-AR" sz="5600" b="1" dirty="0" err="1" smtClean="0"/>
              <a:t>Barbery</a:t>
            </a:r>
            <a:r>
              <a:rPr lang="es-AR" sz="5600" b="1" dirty="0"/>
              <a:t>, M. (2006). </a:t>
            </a:r>
            <a:r>
              <a:rPr lang="es-AR" sz="5600" b="1" i="1" dirty="0"/>
              <a:t>La elegancia del erizo</a:t>
            </a:r>
            <a:r>
              <a:rPr lang="es-AR" sz="5600" b="1" dirty="0"/>
              <a:t>. </a:t>
            </a:r>
            <a:endParaRPr lang="es-AR" sz="5600" b="1" dirty="0" smtClean="0"/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Font typeface="Arial" pitchFamily="34" charset="0"/>
              <a:buNone/>
              <a:defRPr/>
            </a:pPr>
            <a:r>
              <a:rPr lang="es-AR" sz="5600" b="1" dirty="0"/>
              <a:t> </a:t>
            </a:r>
            <a:r>
              <a:rPr lang="es-AR" sz="5600" b="1" dirty="0" smtClean="0"/>
              <a:t>             Buenos Aires</a:t>
            </a:r>
            <a:r>
              <a:rPr lang="es-AR" sz="5600" b="1" dirty="0"/>
              <a:t>, Argentina: </a:t>
            </a:r>
            <a:r>
              <a:rPr lang="es-AR" sz="5600" b="1" dirty="0" err="1"/>
              <a:t>Seix</a:t>
            </a:r>
            <a:r>
              <a:rPr lang="es-AR" sz="5600" b="1" dirty="0"/>
              <a:t> Barral.</a:t>
            </a:r>
          </a:p>
          <a:p>
            <a:pPr algn="r" eaLnBrk="1" fontAlgn="auto" hangingPunct="1">
              <a:spcAft>
                <a:spcPts val="0"/>
              </a:spcAft>
              <a:defRPr/>
            </a:pPr>
            <a:endParaRPr lang="es-AR" sz="1400" dirty="0" smtClean="0"/>
          </a:p>
        </p:txBody>
      </p:sp>
      <p:sp>
        <p:nvSpPr>
          <p:cNvPr id="9219" name="Título 2"/>
          <p:cNvSpPr>
            <a:spLocks noGrp="1"/>
          </p:cNvSpPr>
          <p:nvPr>
            <p:ph type="title"/>
          </p:nvPr>
        </p:nvSpPr>
        <p:spPr>
          <a:xfrm>
            <a:off x="0" y="265113"/>
            <a:ext cx="6732588" cy="792162"/>
          </a:xfrm>
        </p:spPr>
        <p:txBody>
          <a:bodyPr/>
          <a:lstStyle/>
          <a:p>
            <a:pPr algn="ctr" eaLnBrk="1" hangingPunct="1">
              <a:defRPr/>
            </a:pPr>
            <a:r>
              <a:rPr lang="es-AR" b="1" dirty="0" smtClean="0">
                <a:latin typeface="+mn-lt"/>
              </a:rPr>
              <a:t>Capacidades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Valor Creativo</a:t>
            </a:r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fld id="{F613CCB8-1156-4E3A-A4C5-4EEBCEEC5CBA}" type="slidenum">
              <a:rPr lang="en-US">
                <a:solidFill>
                  <a:srgbClr val="898989"/>
                </a:solidFill>
              </a:rPr>
              <a:pPr/>
              <a:t>3</a:t>
            </a:fld>
            <a:endParaRPr lang="en-US">
              <a:solidFill>
                <a:srgbClr val="898989"/>
              </a:solidFill>
            </a:endParaRPr>
          </a:p>
        </p:txBody>
      </p:sp>
      <p:pic>
        <p:nvPicPr>
          <p:cNvPr id="9223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2863" y="374650"/>
            <a:ext cx="1066800" cy="1208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Imagen 8" descr="Resultado de imagen para logo aprender 201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050" y="4945063"/>
            <a:ext cx="2266950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5"/>
          <p:cNvSpPr>
            <a:spLocks noGrp="1"/>
          </p:cNvSpPr>
          <p:nvPr>
            <p:ph type="title"/>
          </p:nvPr>
        </p:nvSpPr>
        <p:spPr>
          <a:xfrm>
            <a:off x="0" y="265113"/>
            <a:ext cx="6732588" cy="792162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3200" b="1" dirty="0" err="1" smtClean="0">
                <a:latin typeface="+mn-lt"/>
              </a:rPr>
              <a:t>Capacidades</a:t>
            </a:r>
            <a:r>
              <a:rPr lang="en-US" sz="3200" b="1" dirty="0" smtClean="0">
                <a:latin typeface="+mn-lt"/>
              </a:rPr>
              <a:t> </a:t>
            </a:r>
            <a:r>
              <a:rPr lang="en-US" sz="3200" b="1" dirty="0" err="1" smtClean="0">
                <a:latin typeface="+mn-lt"/>
              </a:rPr>
              <a:t>fundamentales</a:t>
            </a:r>
            <a:endParaRPr lang="en-US" sz="3200" b="1" dirty="0" smtClean="0">
              <a:latin typeface="+mn-lt"/>
            </a:endParaRPr>
          </a:p>
        </p:txBody>
      </p:sp>
      <p:sp>
        <p:nvSpPr>
          <p:cNvPr id="10243" name="Slide Number Placeholder 10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7363E00E-B074-4D8B-B71C-96FBF26A53D6}" type="slidenum">
              <a:rPr lang="en-US" sz="1200">
                <a:solidFill>
                  <a:srgbClr val="7F7F7F"/>
                </a:solidFill>
              </a:rPr>
              <a:pPr/>
              <a:t>4</a:t>
            </a:fld>
            <a:endParaRPr lang="en-US" sz="1200">
              <a:solidFill>
                <a:srgbClr val="7F7F7F"/>
              </a:solidFill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683568" y="1699418"/>
            <a:ext cx="7831782" cy="3970318"/>
          </a:xfrm>
          <a:prstGeom prst="rect">
            <a:avLst/>
          </a:prstGeom>
          <a:noFill/>
        </p:spPr>
        <p:txBody>
          <a:bodyPr numCol="2">
            <a:spAutoFit/>
          </a:bodyPr>
          <a:lstStyle/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es-A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Comunicación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endParaRPr lang="es-A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es-A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Resolución de problemas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endParaRPr lang="es-A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es-A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Pensamiento crítico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endParaRPr lang="es-A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defRPr/>
            </a:pPr>
            <a:endParaRPr lang="es-A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endParaRPr lang="es-A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es-A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Aprender a aprender</a:t>
            </a:r>
          </a:p>
          <a:p>
            <a:pPr eaLnBrk="1" hangingPunct="1">
              <a:defRPr/>
            </a:pPr>
            <a:endParaRPr lang="es-A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es-A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Trabajo con otros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endParaRPr lang="es-A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es-A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Compromiso y responsabilidad</a:t>
            </a:r>
          </a:p>
          <a:p>
            <a:pPr eaLnBrk="1" hangingPunct="1">
              <a:defRPr/>
            </a:pPr>
            <a:endParaRPr lang="es-A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defRPr/>
            </a:pPr>
            <a:endParaRPr lang="es-A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45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120650"/>
            <a:ext cx="1066800" cy="1208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Imagen 6" descr="Resultado de imagen para logo aprender 201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050" y="4945063"/>
            <a:ext cx="2266950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5"/>
          <p:cNvSpPr>
            <a:spLocks noGrp="1"/>
          </p:cNvSpPr>
          <p:nvPr>
            <p:ph type="title"/>
          </p:nvPr>
        </p:nvSpPr>
        <p:spPr>
          <a:xfrm>
            <a:off x="0" y="265113"/>
            <a:ext cx="6732588" cy="792162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2800" b="1" dirty="0" smtClean="0">
                <a:latin typeface="+mn-lt"/>
              </a:rPr>
              <a:t>LAS CAPACIDADES Y YO </a:t>
            </a:r>
          </a:p>
        </p:txBody>
      </p:sp>
      <p:sp>
        <p:nvSpPr>
          <p:cNvPr id="11267" name="Date Placeholder 8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es-AR" sz="1200" smtClean="0">
              <a:solidFill>
                <a:srgbClr val="7F7F7F"/>
              </a:solidFill>
            </a:endParaRPr>
          </a:p>
        </p:txBody>
      </p:sp>
      <p:sp>
        <p:nvSpPr>
          <p:cNvPr id="11268" name="Slide Number Placeholder 10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E2FD2C44-5350-452A-AEB7-88E7D6577FEC}" type="slidenum">
              <a:rPr lang="en-US" sz="1200">
                <a:solidFill>
                  <a:srgbClr val="7F7F7F"/>
                </a:solidFill>
              </a:rPr>
              <a:pPr/>
              <a:t>5</a:t>
            </a:fld>
            <a:endParaRPr lang="en-US" sz="1200">
              <a:solidFill>
                <a:srgbClr val="7F7F7F"/>
              </a:solidFill>
            </a:endParaRPr>
          </a:p>
        </p:txBody>
      </p:sp>
      <p:pic>
        <p:nvPicPr>
          <p:cNvPr id="11269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120650"/>
            <a:ext cx="1066800" cy="1208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Imagen 7" descr="Resultado de imagen para logo aprender 201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050" y="4945063"/>
            <a:ext cx="2266950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1" name="Rectángulo 1"/>
          <p:cNvSpPr>
            <a:spLocks noChangeArrowheads="1"/>
          </p:cNvSpPr>
          <p:nvPr/>
        </p:nvSpPr>
        <p:spPr bwMode="auto">
          <a:xfrm>
            <a:off x="755650" y="1597025"/>
            <a:ext cx="795655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 algn="just">
              <a:lnSpc>
                <a:spcPct val="200000"/>
              </a:lnSpc>
              <a:buFont typeface="Wingdings" pitchFamily="2" charset="2"/>
              <a:buChar char=""/>
            </a:pPr>
            <a:r>
              <a:rPr lang="es-ES" sz="1400" b="1">
                <a:latin typeface="Lato Medium"/>
              </a:rPr>
              <a:t>Conocimiento de sí mismo como persona.</a:t>
            </a:r>
            <a:endParaRPr lang="es-AR" sz="1400" b="1">
              <a:ea typeface="Calibri" pitchFamily="34" charset="0"/>
              <a:cs typeface="Times New Roman" pitchFamily="18" charset="0"/>
            </a:endParaRPr>
          </a:p>
          <a:p>
            <a:pPr marL="342900" indent="-342900" algn="just">
              <a:lnSpc>
                <a:spcPct val="200000"/>
              </a:lnSpc>
              <a:buFont typeface="Wingdings" pitchFamily="2" charset="2"/>
              <a:buChar char=""/>
            </a:pPr>
            <a:r>
              <a:rPr lang="es-ES" sz="1400" b="1">
                <a:latin typeface="Lato Medium"/>
              </a:rPr>
              <a:t>Sistematización de análisis de  </a:t>
            </a:r>
            <a:r>
              <a:rPr lang="es-ES" sz="1400" b="1">
                <a:solidFill>
                  <a:srgbClr val="000000"/>
                </a:solidFill>
                <a:latin typeface="Lato Medium"/>
              </a:rPr>
              <a:t>objetos.</a:t>
            </a:r>
            <a:endParaRPr lang="es-AR" sz="1400" b="1"/>
          </a:p>
          <a:p>
            <a:pPr marL="342900" indent="-342900" algn="just">
              <a:lnSpc>
                <a:spcPct val="200000"/>
              </a:lnSpc>
              <a:buFont typeface="Wingdings" pitchFamily="2" charset="2"/>
              <a:buChar char=""/>
            </a:pPr>
            <a:r>
              <a:rPr lang="es-ES" sz="1400" b="1">
                <a:solidFill>
                  <a:srgbClr val="000000"/>
                </a:solidFill>
                <a:latin typeface="Lato Medium"/>
              </a:rPr>
              <a:t>Aprendizaje </a:t>
            </a:r>
            <a:r>
              <a:rPr lang="es-ES" sz="1400" b="1">
                <a:latin typeface="Lato Medium"/>
              </a:rPr>
              <a:t>significativo </a:t>
            </a:r>
            <a:r>
              <a:rPr lang="es-ES" sz="1400" b="1">
                <a:solidFill>
                  <a:srgbClr val="000000"/>
                </a:solidFill>
                <a:latin typeface="Lato Medium"/>
              </a:rPr>
              <a:t>desde el error y reconstrucción.</a:t>
            </a:r>
            <a:endParaRPr lang="es-AR" sz="1400" b="1"/>
          </a:p>
          <a:p>
            <a:pPr marL="342900" indent="-342900" algn="just">
              <a:lnSpc>
                <a:spcPct val="200000"/>
              </a:lnSpc>
              <a:buFont typeface="Wingdings" pitchFamily="2" charset="2"/>
              <a:buChar char=""/>
            </a:pPr>
            <a:r>
              <a:rPr lang="es-ES" sz="1400" b="1">
                <a:solidFill>
                  <a:srgbClr val="000000"/>
                </a:solidFill>
                <a:latin typeface="Lato Medium"/>
              </a:rPr>
              <a:t>Teorización sobre las acciones y reflexión sobre los razonamientos efectuados</a:t>
            </a:r>
            <a:r>
              <a:rPr lang="es-ES" sz="1400" b="1">
                <a:solidFill>
                  <a:srgbClr val="FF0000"/>
                </a:solidFill>
                <a:latin typeface="Lato Medium"/>
              </a:rPr>
              <a:t>.</a:t>
            </a:r>
            <a:endParaRPr lang="es-AR" sz="1400" b="1"/>
          </a:p>
          <a:p>
            <a:pPr marL="342900" indent="-342900" algn="just">
              <a:lnSpc>
                <a:spcPct val="200000"/>
              </a:lnSpc>
              <a:buFont typeface="Wingdings" pitchFamily="2" charset="2"/>
              <a:buChar char=""/>
            </a:pPr>
            <a:r>
              <a:rPr lang="es-ES" sz="1400" b="1">
                <a:solidFill>
                  <a:srgbClr val="000000"/>
                </a:solidFill>
                <a:latin typeface="Lato Medium"/>
              </a:rPr>
              <a:t>Reconstrucción permanente del planteo tanto didáctico como institucional, por </a:t>
            </a:r>
            <a:r>
              <a:rPr lang="es-ES" sz="1400" b="1">
                <a:latin typeface="Lato Medium"/>
              </a:rPr>
              <a:t>parte de los estudiantes y docentes</a:t>
            </a:r>
            <a:endParaRPr lang="es-AR" sz="1400" b="1"/>
          </a:p>
          <a:p>
            <a:pPr marL="342900" indent="-342900" algn="just">
              <a:lnSpc>
                <a:spcPct val="200000"/>
              </a:lnSpc>
              <a:buFont typeface="Wingdings" pitchFamily="2" charset="2"/>
              <a:buChar char=""/>
            </a:pPr>
            <a:r>
              <a:rPr lang="es-ES" sz="1400" b="1">
                <a:latin typeface="Lato Medium"/>
              </a:rPr>
              <a:t>Concepción de la posibilidad de cambio para la mejora, visualización de estrategias para la transformación y reconformación de aprendizajes</a:t>
            </a:r>
            <a:r>
              <a:rPr lang="es-ES" sz="1600" b="1">
                <a:latin typeface="Lato Medium"/>
              </a:rPr>
              <a:t>.</a:t>
            </a:r>
            <a:endParaRPr lang="es-AR" sz="16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5"/>
          <p:cNvSpPr>
            <a:spLocks noGrp="1"/>
          </p:cNvSpPr>
          <p:nvPr>
            <p:ph type="title"/>
          </p:nvPr>
        </p:nvSpPr>
        <p:spPr>
          <a:xfrm>
            <a:off x="0" y="265113"/>
            <a:ext cx="6732588" cy="792162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2800" b="1" dirty="0" smtClean="0">
                <a:latin typeface="+mn-lt"/>
              </a:rPr>
              <a:t>CAPACIDADES Y EVALUACIÓN</a:t>
            </a:r>
          </a:p>
        </p:txBody>
      </p:sp>
      <p:sp>
        <p:nvSpPr>
          <p:cNvPr id="12291" name="Date Placeholder 8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es-AR" sz="1200" smtClean="0">
              <a:solidFill>
                <a:srgbClr val="7F7F7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539750" y="1431925"/>
            <a:ext cx="7734300" cy="3490913"/>
          </a:xfrm>
        </p:spPr>
        <p:txBody>
          <a:bodyPr/>
          <a:lstStyle/>
          <a:p>
            <a:pPr>
              <a:defRPr/>
            </a:pPr>
            <a:r>
              <a:rPr lang="en-US" sz="3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Determinación</a:t>
            </a:r>
            <a:r>
              <a:rPr 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de </a:t>
            </a:r>
            <a:r>
              <a:rPr lang="en-US" sz="3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estándares</a:t>
            </a:r>
            <a:endParaRPr lang="en-US" sz="32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defRPr/>
            </a:pPr>
            <a:endParaRPr lang="en-US" sz="20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defRPr/>
            </a:pPr>
            <a:endParaRPr lang="en-US" sz="20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defRPr/>
            </a:pPr>
            <a:r>
              <a:rPr lang="en-US" sz="2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Sumatoria</a:t>
            </a: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de </a:t>
            </a:r>
            <a:r>
              <a:rPr lang="en-US" sz="2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indicadores</a:t>
            </a: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de </a:t>
            </a:r>
            <a:r>
              <a:rPr lang="en-US" sz="2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logro</a:t>
            </a: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que</a:t>
            </a: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de </a:t>
            </a:r>
            <a:r>
              <a:rPr lang="en-US" sz="2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ser</a:t>
            </a: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alcanzados</a:t>
            </a: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señalan</a:t>
            </a: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que</a:t>
            </a: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se ha </a:t>
            </a:r>
            <a:r>
              <a:rPr lang="en-US" sz="2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logrado</a:t>
            </a: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un </a:t>
            </a:r>
            <a:r>
              <a:rPr lang="en-US" sz="2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cierto</a:t>
            </a: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nivel</a:t>
            </a: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de </a:t>
            </a:r>
            <a:r>
              <a:rPr lang="en-US" sz="2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aprendizaje</a:t>
            </a: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esperado</a:t>
            </a: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según</a:t>
            </a: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condiciones</a:t>
            </a: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de </a:t>
            </a:r>
            <a:r>
              <a:rPr lang="en-US" sz="2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aprendizaje</a:t>
            </a: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2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contexto</a:t>
            </a: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socio cultural y </a:t>
            </a:r>
            <a:r>
              <a:rPr lang="en-US" sz="2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currículo</a:t>
            </a: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293" name="Slide Number Placeholder 10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53C4042A-0346-4107-88CC-3E16001254A5}" type="slidenum">
              <a:rPr lang="en-US" sz="1200">
                <a:solidFill>
                  <a:srgbClr val="7F7F7F"/>
                </a:solidFill>
              </a:rPr>
              <a:pPr/>
              <a:t>6</a:t>
            </a:fld>
            <a:endParaRPr lang="en-US" sz="1200">
              <a:solidFill>
                <a:srgbClr val="7F7F7F"/>
              </a:solidFill>
            </a:endParaRPr>
          </a:p>
        </p:txBody>
      </p:sp>
      <p:pic>
        <p:nvPicPr>
          <p:cNvPr id="12294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120650"/>
            <a:ext cx="1066800" cy="1208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Imagen 7" descr="Resultado de imagen para logo aprender 201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050" y="4945063"/>
            <a:ext cx="2266950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Marcador de contenido 2"/>
          <p:cNvGraphicFramePr>
            <a:graphicFrameLocks noGrp="1"/>
          </p:cNvGraphicFramePr>
          <p:nvPr>
            <p:ph sz="half" idx="1"/>
          </p:nvPr>
        </p:nvGraphicFramePr>
        <p:xfrm>
          <a:off x="250825" y="1489075"/>
          <a:ext cx="8713790" cy="36004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0765"/>
                <a:gridCol w="1864677"/>
                <a:gridCol w="1439587"/>
                <a:gridCol w="1439587"/>
                <a:gridCol w="1439587"/>
                <a:gridCol w="1439587"/>
              </a:tblGrid>
              <a:tr h="3600450">
                <a:tc>
                  <a:txBody>
                    <a:bodyPr/>
                    <a:lstStyle/>
                    <a:p>
                      <a:r>
                        <a:rPr lang="es-AR" sz="1400" dirty="0" smtClean="0"/>
                        <a:t>Resolución de problemas</a:t>
                      </a:r>
                      <a:endParaRPr lang="es-AR" sz="1400" dirty="0"/>
                    </a:p>
                  </a:txBody>
                  <a:tcPr marL="91445" marR="91445" marT="45721" marB="45721"/>
                </a:tc>
                <a:tc>
                  <a:txBody>
                    <a:bodyPr/>
                    <a:lstStyle/>
                    <a:p>
                      <a:r>
                        <a:rPr lang="es-AR" sz="1400" dirty="0" smtClean="0"/>
                        <a:t>Establecer relaciones entre el resultado y la información que brinda el problema</a:t>
                      </a:r>
                      <a:endParaRPr lang="es-AR" sz="1400" dirty="0"/>
                    </a:p>
                  </a:txBody>
                  <a:tcPr marL="91445" marR="91445" marT="45721" marB="45721"/>
                </a:tc>
                <a:tc>
                  <a:txBody>
                    <a:bodyPr/>
                    <a:lstStyle/>
                    <a:p>
                      <a:r>
                        <a:rPr lang="es-AR" sz="1400" dirty="0" smtClean="0"/>
                        <a:t>Elaborar estrategias personales para la resolución</a:t>
                      </a:r>
                      <a:r>
                        <a:rPr lang="es-AR" sz="1400" baseline="0" dirty="0" smtClean="0"/>
                        <a:t> del problema</a:t>
                      </a:r>
                      <a:endParaRPr lang="es-AR" sz="1400" dirty="0"/>
                    </a:p>
                  </a:txBody>
                  <a:tcPr marL="91445" marR="91445" marT="45721" marB="45721"/>
                </a:tc>
                <a:tc>
                  <a:txBody>
                    <a:bodyPr/>
                    <a:lstStyle/>
                    <a:p>
                      <a:r>
                        <a:rPr lang="es-AR" sz="1400" dirty="0" smtClean="0"/>
                        <a:t>Resolver el problema en el modelo matemático e interpretar la respuesta</a:t>
                      </a:r>
                      <a:endParaRPr lang="es-AR" sz="1400" dirty="0"/>
                    </a:p>
                  </a:txBody>
                  <a:tcPr marL="91445" marR="91445" marT="45721" marB="45721"/>
                </a:tc>
                <a:tc>
                  <a:txBody>
                    <a:bodyPr/>
                    <a:lstStyle/>
                    <a:p>
                      <a:r>
                        <a:rPr lang="es-AR" sz="1400" dirty="0" smtClean="0"/>
                        <a:t>Generar confianza en las propias posibilidades</a:t>
                      </a:r>
                      <a:r>
                        <a:rPr lang="es-AR" sz="1400" baseline="0" dirty="0" smtClean="0"/>
                        <a:t> ante los desafíos propios de la modelización</a:t>
                      </a:r>
                      <a:endParaRPr lang="es-AR" sz="1400" dirty="0"/>
                    </a:p>
                  </a:txBody>
                  <a:tcPr marL="91445" marR="91445" marT="45721" marB="45721"/>
                </a:tc>
                <a:tc>
                  <a:txBody>
                    <a:bodyPr/>
                    <a:lstStyle/>
                    <a:p>
                      <a:r>
                        <a:rPr lang="es-AR" sz="1400" dirty="0" smtClean="0"/>
                        <a:t>Reconocer</a:t>
                      </a:r>
                      <a:r>
                        <a:rPr lang="es-AR" sz="1400" baseline="0" dirty="0" smtClean="0"/>
                        <a:t> que la modelización constituye un aspecto esencial de la práctica de la Matemática</a:t>
                      </a:r>
                      <a:endParaRPr lang="es-AR" sz="1400" dirty="0"/>
                    </a:p>
                  </a:txBody>
                  <a:tcPr marL="91445" marR="91445" marT="45721" marB="45721"/>
                </a:tc>
              </a:tr>
            </a:tbl>
          </a:graphicData>
        </a:graphic>
      </p:graphicFrame>
      <p:sp>
        <p:nvSpPr>
          <p:cNvPr id="15363" name="Título 3"/>
          <p:cNvSpPr>
            <a:spLocks noGrp="1"/>
          </p:cNvSpPr>
          <p:nvPr>
            <p:ph type="title"/>
          </p:nvPr>
        </p:nvSpPr>
        <p:spPr>
          <a:xfrm>
            <a:off x="0" y="265113"/>
            <a:ext cx="6732588" cy="792162"/>
          </a:xfrm>
        </p:spPr>
        <p:txBody>
          <a:bodyPr/>
          <a:lstStyle/>
          <a:p>
            <a:pPr algn="ctr" eaLnBrk="1" hangingPunct="1">
              <a:defRPr/>
            </a:pPr>
            <a:r>
              <a:rPr lang="es-AR" b="1" dirty="0" smtClean="0">
                <a:latin typeface="+mn-lt"/>
              </a:rPr>
              <a:t>Matemática: trayectoria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s-AR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Valor Creativo</a:t>
            </a:r>
            <a:endParaRPr lang="en-U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fld id="{46EB6CBC-041B-4B90-AE65-EBED226394A7}" type="slidenum">
              <a:rPr lang="en-US">
                <a:solidFill>
                  <a:srgbClr val="898989"/>
                </a:solidFill>
              </a:rPr>
              <a:pPr/>
              <a:t>7</a:t>
            </a:fld>
            <a:endParaRPr lang="en-US">
              <a:solidFill>
                <a:srgbClr val="898989"/>
              </a:solidFill>
            </a:endParaRPr>
          </a:p>
        </p:txBody>
      </p:sp>
      <p:pic>
        <p:nvPicPr>
          <p:cNvPr id="13334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120650"/>
            <a:ext cx="1066800" cy="1208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35" name="Imagen 8" descr="Resultado de imagen para logo aprender 201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4938713"/>
            <a:ext cx="2051050" cy="80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328613"/>
            <a:ext cx="6948488" cy="69691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s-AR" sz="3100" b="1" dirty="0"/>
              <a:t/>
            </a:r>
            <a:br>
              <a:rPr lang="es-AR" sz="3100" b="1" dirty="0"/>
            </a:br>
            <a:r>
              <a:rPr lang="es-AR" sz="3100" b="1" dirty="0" smtClean="0">
                <a:latin typeface="+mn-lt"/>
              </a:rPr>
              <a:t>Rúbrica: 2do. Ciclo Primaria </a:t>
            </a:r>
            <a:endParaRPr lang="es-AR" dirty="0">
              <a:latin typeface="+mn-lt"/>
            </a:endParaRPr>
          </a:p>
        </p:txBody>
      </p:sp>
      <p:sp>
        <p:nvSpPr>
          <p:cNvPr id="5" name="Marcador de fecha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Valor Creativo</a:t>
            </a:r>
            <a:endParaRPr lang="en-U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fld id="{4CDB110F-BB09-4A60-9551-885D0FF532BF}" type="slidenum">
              <a:rPr lang="en-US">
                <a:solidFill>
                  <a:srgbClr val="898989"/>
                </a:solidFill>
              </a:rPr>
              <a:pPr/>
              <a:t>8</a:t>
            </a:fld>
            <a:endParaRPr lang="en-US">
              <a:solidFill>
                <a:srgbClr val="898989"/>
              </a:solidFill>
            </a:endParaRPr>
          </a:p>
        </p:txBody>
      </p:sp>
      <p:pic>
        <p:nvPicPr>
          <p:cNvPr id="1434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120650"/>
            <a:ext cx="1066800" cy="1208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Imagen 8" descr="Resultado de imagen para logo aprender 201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4938713"/>
            <a:ext cx="2124075" cy="80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Marcador de contenido 1"/>
          <p:cNvGraphicFramePr>
            <a:graphicFrameLocks noGrp="1"/>
          </p:cNvGraphicFramePr>
          <p:nvPr>
            <p:ph sz="half" idx="1"/>
          </p:nvPr>
        </p:nvGraphicFramePr>
        <p:xfrm>
          <a:off x="323850" y="1687513"/>
          <a:ext cx="8640763" cy="31099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65501"/>
                <a:gridCol w="3814897"/>
                <a:gridCol w="504056"/>
                <a:gridCol w="504056"/>
                <a:gridCol w="720080"/>
                <a:gridCol w="432173"/>
              </a:tblGrid>
              <a:tr h="1332819">
                <a:tc rowSpan="3"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Resolución de problemas</a:t>
                      </a:r>
                      <a:endParaRPr lang="es-A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60" marR="3466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600"/>
                        </a:spcAft>
                      </a:pPr>
                      <a:r>
                        <a:rPr lang="es-AR" sz="1200" dirty="0">
                          <a:effectLst/>
                        </a:rPr>
                        <a:t> Interpretar la situación, seleccionar la información pertinente y anticipar  saberes y herramientas matemáticas necesarias para su resolución.</a:t>
                      </a:r>
                      <a:endParaRPr lang="es-A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60" marR="3466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A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60" marR="3466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A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60" marR="3466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A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60" marR="3466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A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60" marR="34660" marT="0" marB="0" anchor="ctr"/>
                </a:tc>
              </a:tr>
              <a:tr h="888547"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600"/>
                        </a:spcAft>
                      </a:pPr>
                      <a:r>
                        <a:rPr lang="es-AR" sz="1200" dirty="0">
                          <a:effectLst/>
                        </a:rPr>
                        <a:t> Resolver el problema en un modelo matemático  e interpretar las respuestas en el contexto del problema.</a:t>
                      </a:r>
                      <a:endParaRPr lang="es-A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60" marR="3466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A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60" marR="3466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A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60" marR="3466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A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60" marR="3466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A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60" marR="34660" marT="0" marB="0" anchor="ctr"/>
                </a:tc>
              </a:tr>
              <a:tr h="888547"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600"/>
                        </a:spcAft>
                      </a:pPr>
                      <a:r>
                        <a:rPr lang="es-AR" sz="1200" dirty="0">
                          <a:effectLst/>
                        </a:rPr>
                        <a:t> Verificar y justificar la validez del resultado por su adecuación a la situación planteada.</a:t>
                      </a:r>
                      <a:endParaRPr lang="es-A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60" marR="3466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A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60" marR="3466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A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60" marR="3466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800">
                          <a:effectLst/>
                        </a:rPr>
                        <a:t> </a:t>
                      </a:r>
                      <a:endParaRPr lang="es-A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60" marR="3466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A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60" marR="34660" marT="0" marB="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Marcador de contenido 9"/>
          <p:cNvGraphicFramePr>
            <a:graphicFrameLocks noGrp="1"/>
          </p:cNvGraphicFramePr>
          <p:nvPr>
            <p:ph sz="half" idx="1"/>
          </p:nvPr>
        </p:nvGraphicFramePr>
        <p:xfrm>
          <a:off x="0" y="1128713"/>
          <a:ext cx="9036051" cy="44719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246"/>
                <a:gridCol w="955030"/>
                <a:gridCol w="1689668"/>
                <a:gridCol w="2277379"/>
                <a:gridCol w="1836595"/>
                <a:gridCol w="1763133"/>
              </a:tblGrid>
              <a:tr h="4471987">
                <a:tc>
                  <a:txBody>
                    <a:bodyPr/>
                    <a:lstStyle/>
                    <a:p>
                      <a:r>
                        <a:rPr lang="es-AR" sz="1400" dirty="0" smtClean="0"/>
                        <a:t>Re-</a:t>
                      </a:r>
                    </a:p>
                    <a:p>
                      <a:r>
                        <a:rPr lang="es-AR" sz="1400" dirty="0" smtClean="0"/>
                        <a:t>so-</a:t>
                      </a:r>
                    </a:p>
                    <a:p>
                      <a:r>
                        <a:rPr lang="es-AR" sz="1400" dirty="0" err="1" smtClean="0"/>
                        <a:t>lu</a:t>
                      </a:r>
                      <a:r>
                        <a:rPr lang="es-AR" sz="1400" dirty="0" smtClean="0"/>
                        <a:t>-</a:t>
                      </a:r>
                    </a:p>
                    <a:p>
                      <a:r>
                        <a:rPr lang="es-AR" sz="1400" dirty="0" err="1" smtClean="0"/>
                        <a:t>ción</a:t>
                      </a:r>
                      <a:endParaRPr lang="es-AR" sz="1400" dirty="0" smtClean="0"/>
                    </a:p>
                    <a:p>
                      <a:endParaRPr lang="es-AR" sz="1400" dirty="0" smtClean="0"/>
                    </a:p>
                    <a:p>
                      <a:endParaRPr lang="es-AR" sz="1400" dirty="0" smtClean="0"/>
                    </a:p>
                    <a:p>
                      <a:r>
                        <a:rPr lang="es-AR" sz="1400" dirty="0" smtClean="0"/>
                        <a:t>de</a:t>
                      </a:r>
                    </a:p>
                    <a:p>
                      <a:endParaRPr lang="es-AR" sz="1400" dirty="0" smtClean="0"/>
                    </a:p>
                    <a:p>
                      <a:r>
                        <a:rPr lang="es-AR" sz="1400" dirty="0" smtClean="0"/>
                        <a:t>Pro-</a:t>
                      </a:r>
                    </a:p>
                    <a:p>
                      <a:r>
                        <a:rPr lang="es-AR" sz="1400" dirty="0" err="1" smtClean="0"/>
                        <a:t>ble</a:t>
                      </a:r>
                      <a:r>
                        <a:rPr lang="es-AR" sz="1400" dirty="0" smtClean="0"/>
                        <a:t>-</a:t>
                      </a:r>
                    </a:p>
                    <a:p>
                      <a:r>
                        <a:rPr lang="es-AR" sz="1400" dirty="0" smtClean="0"/>
                        <a:t>mas</a:t>
                      </a:r>
                    </a:p>
                    <a:p>
                      <a:endParaRPr lang="es-AR" sz="1400" dirty="0" smtClean="0"/>
                    </a:p>
                    <a:p>
                      <a:endParaRPr lang="es-AR" sz="1400" dirty="0" smtClean="0"/>
                    </a:p>
                    <a:p>
                      <a:endParaRPr lang="es-AR" sz="1400" dirty="0" smtClean="0"/>
                    </a:p>
                  </a:txBody>
                  <a:tcPr marL="91435" marR="91435" marT="45726" marB="45726"/>
                </a:tc>
                <a:tc>
                  <a:txBody>
                    <a:bodyPr/>
                    <a:lstStyle/>
                    <a:p>
                      <a:r>
                        <a:rPr lang="es-AR" sz="1100" dirty="0" smtClean="0"/>
                        <a:t>Usar el lenguaje como </a:t>
                      </a:r>
                    </a:p>
                    <a:p>
                      <a:r>
                        <a:rPr lang="es-AR" sz="1100" dirty="0" smtClean="0"/>
                        <a:t>estrategia mediadora </a:t>
                      </a:r>
                    </a:p>
                    <a:p>
                      <a:r>
                        <a:rPr lang="es-AR" sz="1100" dirty="0" smtClean="0"/>
                        <a:t>para la presentación de intereses y proyectos</a:t>
                      </a:r>
                      <a:r>
                        <a:rPr lang="es-AR" sz="1100" baseline="0" dirty="0" smtClean="0"/>
                        <a:t> propios</a:t>
                      </a:r>
                      <a:endParaRPr lang="es-AR" sz="1100" dirty="0"/>
                    </a:p>
                  </a:txBody>
                  <a:tcPr marL="91435" marR="91435" marT="45726" marB="45726"/>
                </a:tc>
                <a:tc>
                  <a:txBody>
                    <a:bodyPr/>
                    <a:lstStyle/>
                    <a:p>
                      <a:r>
                        <a:rPr lang="es-AR" sz="1100" dirty="0" smtClean="0"/>
                        <a:t>Abordar situaciones desafiantes: </a:t>
                      </a:r>
                    </a:p>
                    <a:p>
                      <a:r>
                        <a:rPr lang="es-AR" sz="1100" dirty="0" smtClean="0"/>
                        <a:t>reconocer problemas y exponerlos, </a:t>
                      </a:r>
                    </a:p>
                    <a:p>
                      <a:r>
                        <a:rPr lang="es-AR" sz="1100" dirty="0" smtClean="0"/>
                        <a:t>identificar componentes con </a:t>
                      </a:r>
                    </a:p>
                    <a:p>
                      <a:r>
                        <a:rPr lang="es-AR" sz="1100" dirty="0" smtClean="0"/>
                        <a:t>procesos de análisis de datos</a:t>
                      </a:r>
                    </a:p>
                    <a:p>
                      <a:r>
                        <a:rPr lang="es-AR" sz="1100" dirty="0" smtClean="0"/>
                        <a:t>diseñar posibles soluciones y </a:t>
                      </a:r>
                    </a:p>
                    <a:p>
                      <a:r>
                        <a:rPr lang="es-AR" sz="1100" dirty="0" smtClean="0"/>
                        <a:t>exponerlas o escribirlas en textos </a:t>
                      </a:r>
                    </a:p>
                    <a:p>
                      <a:r>
                        <a:rPr lang="es-AR" sz="1100" dirty="0" smtClean="0"/>
                        <a:t>breves y sencillos (instructivos, </a:t>
                      </a:r>
                    </a:p>
                    <a:p>
                      <a:r>
                        <a:rPr lang="es-AR" sz="1100" dirty="0" smtClean="0"/>
                        <a:t>narraciones u otros). </a:t>
                      </a:r>
                      <a:endParaRPr lang="es-AR" sz="1100" dirty="0"/>
                    </a:p>
                  </a:txBody>
                  <a:tcPr marL="91435" marR="91435" marT="45726" marB="45726"/>
                </a:tc>
                <a:tc>
                  <a:txBody>
                    <a:bodyPr/>
                    <a:lstStyle/>
                    <a:p>
                      <a:r>
                        <a:rPr lang="es-AR" sz="1100" dirty="0" smtClean="0"/>
                        <a:t>Abordar situaciones desafiantes: </a:t>
                      </a:r>
                    </a:p>
                    <a:p>
                      <a:r>
                        <a:rPr lang="es-AR" sz="1100" dirty="0" smtClean="0"/>
                        <a:t>reconocer problemas y exponerlos </a:t>
                      </a:r>
                    </a:p>
                    <a:p>
                      <a:r>
                        <a:rPr lang="es-AR" sz="1100" dirty="0" smtClean="0"/>
                        <a:t>a través de comentarios, </a:t>
                      </a:r>
                    </a:p>
                    <a:p>
                      <a:r>
                        <a:rPr lang="es-AR" sz="1100" dirty="0" smtClean="0"/>
                        <a:t>resúmenes, sinópticos u otros; identificar componentes con </a:t>
                      </a:r>
                    </a:p>
                    <a:p>
                      <a:r>
                        <a:rPr lang="es-AR" sz="1100" dirty="0" smtClean="0"/>
                        <a:t>procesos de análisis de datos, </a:t>
                      </a:r>
                    </a:p>
                    <a:p>
                      <a:r>
                        <a:rPr lang="es-AR" sz="1100" dirty="0" smtClean="0"/>
                        <a:t>relacionarlos y asociarlos; diseñar </a:t>
                      </a:r>
                    </a:p>
                    <a:p>
                      <a:r>
                        <a:rPr lang="es-AR" sz="1100" dirty="0" smtClean="0"/>
                        <a:t>posibles soluciones y exponerlas o </a:t>
                      </a:r>
                    </a:p>
                    <a:p>
                      <a:r>
                        <a:rPr lang="es-AR" sz="1100" dirty="0" smtClean="0"/>
                        <a:t>escribirlas en textos de mediana </a:t>
                      </a:r>
                    </a:p>
                    <a:p>
                      <a:r>
                        <a:rPr lang="es-AR" sz="1100" dirty="0" smtClean="0"/>
                        <a:t>extensión en textos ficcionales </a:t>
                      </a:r>
                    </a:p>
                    <a:p>
                      <a:r>
                        <a:rPr lang="es-AR" sz="1100" dirty="0" smtClean="0"/>
                        <a:t>(renarraciones, reseñas, otros) y no </a:t>
                      </a:r>
                    </a:p>
                    <a:p>
                      <a:r>
                        <a:rPr lang="es-AR" sz="1100" dirty="0" smtClean="0"/>
                        <a:t>ficcionales (textos instructivos, de </a:t>
                      </a:r>
                    </a:p>
                    <a:p>
                      <a:r>
                        <a:rPr lang="es-AR" sz="1100" dirty="0" smtClean="0"/>
                        <a:t>divulgación, de estudio, proyectos </a:t>
                      </a:r>
                    </a:p>
                    <a:p>
                      <a:r>
                        <a:rPr lang="es-AR" sz="1100" dirty="0" smtClean="0"/>
                        <a:t>sencillos u otros)</a:t>
                      </a:r>
                      <a:endParaRPr lang="es-AR" sz="1100" dirty="0"/>
                    </a:p>
                  </a:txBody>
                  <a:tcPr marL="91435" marR="91435" marT="45726" marB="45726"/>
                </a:tc>
                <a:tc>
                  <a:txBody>
                    <a:bodyPr/>
                    <a:lstStyle/>
                    <a:p>
                      <a:r>
                        <a:rPr lang="es-AR" sz="1100" dirty="0" smtClean="0"/>
                        <a:t>Abordar situaciones </a:t>
                      </a:r>
                    </a:p>
                    <a:p>
                      <a:r>
                        <a:rPr lang="es-AR" sz="1100" dirty="0" smtClean="0"/>
                        <a:t>complejas desafiantes: </a:t>
                      </a:r>
                    </a:p>
                    <a:p>
                      <a:r>
                        <a:rPr lang="es-AR" sz="1100" dirty="0" smtClean="0"/>
                        <a:t>analizar e interpretar el </a:t>
                      </a:r>
                    </a:p>
                    <a:p>
                      <a:r>
                        <a:rPr lang="es-AR" sz="1100" dirty="0" smtClean="0"/>
                        <a:t>problema y elaborar recursos de síntesis; conjeturar </a:t>
                      </a:r>
                    </a:p>
                    <a:p>
                      <a:r>
                        <a:rPr lang="es-AR" sz="1100" dirty="0" smtClean="0"/>
                        <a:t>y elaborar hipótesis; planificar </a:t>
                      </a:r>
                    </a:p>
                    <a:p>
                      <a:r>
                        <a:rPr lang="es-AR" sz="1100" dirty="0" smtClean="0"/>
                        <a:t>y elaborar planes de trabajo, </a:t>
                      </a:r>
                    </a:p>
                    <a:p>
                      <a:r>
                        <a:rPr lang="es-AR" sz="1100" dirty="0" smtClean="0"/>
                        <a:t>de escritura, investigar, relacionar, </a:t>
                      </a:r>
                    </a:p>
                    <a:p>
                      <a:r>
                        <a:rPr lang="es-AR" sz="1100" dirty="0" smtClean="0"/>
                        <a:t>asociar, seleccionar y </a:t>
                      </a:r>
                    </a:p>
                    <a:p>
                      <a:r>
                        <a:rPr lang="es-AR" sz="1100" dirty="0" smtClean="0"/>
                        <a:t>reorganizar información a </a:t>
                      </a:r>
                    </a:p>
                    <a:p>
                      <a:r>
                        <a:rPr lang="es-AR" sz="1100" dirty="0" smtClean="0"/>
                        <a:t>partir de fuentes múltiples y </a:t>
                      </a:r>
                    </a:p>
                    <a:p>
                      <a:r>
                        <a:rPr lang="es-AR" sz="1100" dirty="0" smtClean="0"/>
                        <a:t>elaborar conclusiones </a:t>
                      </a:r>
                    </a:p>
                    <a:p>
                      <a:r>
                        <a:rPr lang="es-AR" sz="1100" dirty="0" smtClean="0"/>
                        <a:t>transfiriendo a otros contextos, evidenciando </a:t>
                      </a:r>
                    </a:p>
                    <a:p>
                      <a:r>
                        <a:rPr lang="es-AR" sz="1100" dirty="0" smtClean="0"/>
                        <a:t>pensamiento crítico y creativo </a:t>
                      </a:r>
                    </a:p>
                    <a:p>
                      <a:r>
                        <a:rPr lang="es-AR" sz="1100" dirty="0" smtClean="0"/>
                        <a:t>en textos ficcionales </a:t>
                      </a:r>
                    </a:p>
                    <a:p>
                      <a:r>
                        <a:rPr lang="es-AR" sz="1100" dirty="0" smtClean="0"/>
                        <a:t>y no ficcionales </a:t>
                      </a:r>
                    </a:p>
                  </a:txBody>
                  <a:tcPr marL="91435" marR="91435" marT="45726" marB="45726"/>
                </a:tc>
                <a:tc>
                  <a:txBody>
                    <a:bodyPr/>
                    <a:lstStyle/>
                    <a:p>
                      <a:r>
                        <a:rPr lang="es-AR" sz="1100" dirty="0" smtClean="0"/>
                        <a:t>Investigar, relacionar, asociar, </a:t>
                      </a:r>
                    </a:p>
                    <a:p>
                      <a:r>
                        <a:rPr lang="es-AR" sz="1100" dirty="0" smtClean="0"/>
                        <a:t>seleccionar y reorganizar </a:t>
                      </a:r>
                    </a:p>
                    <a:p>
                      <a:r>
                        <a:rPr lang="es-AR" sz="1100" dirty="0" smtClean="0"/>
                        <a:t>información a partir de fuentes </a:t>
                      </a:r>
                    </a:p>
                    <a:p>
                      <a:r>
                        <a:rPr lang="es-AR" sz="1100" dirty="0" smtClean="0"/>
                        <a:t>múltiples y elaborar </a:t>
                      </a:r>
                    </a:p>
                    <a:p>
                      <a:r>
                        <a:rPr lang="es-AR" sz="1100" dirty="0" smtClean="0"/>
                        <a:t>conclusiones transfiriendo a </a:t>
                      </a:r>
                    </a:p>
                    <a:p>
                      <a:r>
                        <a:rPr lang="es-AR" sz="1100" dirty="0" smtClean="0"/>
                        <a:t>otros contextos, evidenciando </a:t>
                      </a:r>
                    </a:p>
                    <a:p>
                      <a:r>
                        <a:rPr lang="es-AR" sz="1100" dirty="0" smtClean="0"/>
                        <a:t>pensamiento crítico y creativo </a:t>
                      </a:r>
                    </a:p>
                    <a:p>
                      <a:r>
                        <a:rPr lang="es-AR" sz="1100" dirty="0" smtClean="0"/>
                        <a:t>en textos ficcionales </a:t>
                      </a:r>
                    </a:p>
                  </a:txBody>
                  <a:tcPr marL="91435" marR="91435" marT="45726" marB="45726"/>
                </a:tc>
              </a:tr>
            </a:tbl>
          </a:graphicData>
        </a:graphic>
      </p:graphicFrame>
      <p:sp>
        <p:nvSpPr>
          <p:cNvPr id="15378" name="Marcador de contenido 2"/>
          <p:cNvSpPr>
            <a:spLocks noGrp="1"/>
          </p:cNvSpPr>
          <p:nvPr>
            <p:ph sz="half" idx="2"/>
          </p:nvPr>
        </p:nvSpPr>
        <p:spPr>
          <a:xfrm>
            <a:off x="9036050" y="1328738"/>
            <a:ext cx="46038" cy="3328987"/>
          </a:xfrm>
        </p:spPr>
        <p:txBody>
          <a:bodyPr/>
          <a:lstStyle/>
          <a:p>
            <a:pPr marL="0" indent="0">
              <a:buFont typeface="Arial" pitchFamily="34" charset="0"/>
              <a:buNone/>
            </a:pPr>
            <a:endParaRPr lang="es-AR" smtClean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65113"/>
            <a:ext cx="6732588" cy="79216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s-AR" b="1" dirty="0" smtClean="0">
                <a:latin typeface="+mn-lt"/>
              </a:rPr>
              <a:t>Lengua y Literatura: trayectoria</a:t>
            </a:r>
            <a:endParaRPr lang="es-AR" b="1" dirty="0">
              <a:latin typeface="+mn-lt"/>
            </a:endParaRPr>
          </a:p>
        </p:txBody>
      </p:sp>
      <p:sp>
        <p:nvSpPr>
          <p:cNvPr id="5" name="Marcador de fecha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Valor Creativo</a:t>
            </a:r>
            <a:endParaRPr lang="en-U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fld id="{EEE177FA-A4C5-4764-B704-6B516E921BC3}" type="slidenum">
              <a:rPr lang="en-US">
                <a:solidFill>
                  <a:srgbClr val="898989"/>
                </a:solidFill>
              </a:rPr>
              <a:pPr/>
              <a:t>9</a:t>
            </a:fld>
            <a:endParaRPr lang="en-US">
              <a:solidFill>
                <a:srgbClr val="898989"/>
              </a:solidFill>
            </a:endParaRPr>
          </a:p>
        </p:txBody>
      </p:sp>
      <p:pic>
        <p:nvPicPr>
          <p:cNvPr id="15383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0363" y="120650"/>
            <a:ext cx="827087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1434</TotalTime>
  <Words>812</Words>
  <Application>Microsoft Office PowerPoint</Application>
  <PresentationFormat>Presentación en pantalla (16:10)</PresentationFormat>
  <Paragraphs>244</Paragraphs>
  <Slides>14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1" baseType="lpstr">
      <vt:lpstr>Calibri</vt:lpstr>
      <vt:lpstr>Arial</vt:lpstr>
      <vt:lpstr>Calibri Light</vt:lpstr>
      <vt:lpstr>Wingdings</vt:lpstr>
      <vt:lpstr>Lato Medium</vt:lpstr>
      <vt:lpstr>Times New Roman</vt:lpstr>
      <vt:lpstr>Tema de Office</vt:lpstr>
      <vt:lpstr>Subsecretaría de Educación</vt:lpstr>
      <vt:lpstr>Objetivo </vt:lpstr>
      <vt:lpstr>Capacidades</vt:lpstr>
      <vt:lpstr>Capacidades fundamentales</vt:lpstr>
      <vt:lpstr>LAS CAPACIDADES Y YO </vt:lpstr>
      <vt:lpstr>CAPACIDADES Y EVALUACIÓN</vt:lpstr>
      <vt:lpstr>Matemática: trayectoria</vt:lpstr>
      <vt:lpstr> Rúbrica: 2do. Ciclo Primaria </vt:lpstr>
      <vt:lpstr>Lengua y Literatura: trayectoria</vt:lpstr>
      <vt:lpstr>Rúbrica: 2do. Ciclo Secundaria</vt:lpstr>
      <vt:lpstr>Aprender: Capacidades dimensionadas</vt:lpstr>
      <vt:lpstr>Áreas y capacidades</vt:lpstr>
      <vt:lpstr>Capacidades dimensionadas primaria</vt:lpstr>
      <vt:lpstr>SUBSECRETARÍA DE EDUCACIÓN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iris</dc:creator>
  <cp:lastModifiedBy>Edu-Caro</cp:lastModifiedBy>
  <cp:revision>84</cp:revision>
  <dcterms:created xsi:type="dcterms:W3CDTF">2013-05-01T16:40:04Z</dcterms:created>
  <dcterms:modified xsi:type="dcterms:W3CDTF">2018-06-26T09:37:24Z</dcterms:modified>
</cp:coreProperties>
</file>